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51" r:id="rId2"/>
    <p:sldId id="410" r:id="rId3"/>
    <p:sldId id="257" r:id="rId4"/>
    <p:sldId id="258" r:id="rId5"/>
    <p:sldId id="432" r:id="rId6"/>
    <p:sldId id="260" r:id="rId7"/>
    <p:sldId id="261" r:id="rId8"/>
    <p:sldId id="262" r:id="rId9"/>
    <p:sldId id="263" r:id="rId10"/>
    <p:sldId id="433" r:id="rId11"/>
    <p:sldId id="411" r:id="rId12"/>
    <p:sldId id="412" r:id="rId13"/>
    <p:sldId id="413" r:id="rId14"/>
    <p:sldId id="414" r:id="rId15"/>
    <p:sldId id="415" r:id="rId16"/>
    <p:sldId id="416" r:id="rId17"/>
    <p:sldId id="417" r:id="rId18"/>
    <p:sldId id="418" r:id="rId19"/>
    <p:sldId id="265" r:id="rId20"/>
    <p:sldId id="407" r:id="rId21"/>
    <p:sldId id="431" r:id="rId22"/>
    <p:sldId id="424" r:id="rId23"/>
    <p:sldId id="425" r:id="rId24"/>
    <p:sldId id="426" r:id="rId25"/>
    <p:sldId id="427" r:id="rId26"/>
    <p:sldId id="428" r:id="rId27"/>
    <p:sldId id="429" r:id="rId28"/>
    <p:sldId id="430" r:id="rId29"/>
    <p:sldId id="409"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24" autoAdjust="0"/>
    <p:restoredTop sz="95332" autoAdjust="0"/>
  </p:normalViewPr>
  <p:slideViewPr>
    <p:cSldViewPr snapToGrid="0">
      <p:cViewPr varScale="1">
        <p:scale>
          <a:sx n="88" d="100"/>
          <a:sy n="88" d="100"/>
        </p:scale>
        <p:origin x="4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E07B9-8B81-4E52-B523-11A607596E0D}" type="datetimeFigureOut">
              <a:rPr lang="tr-TR" smtClean="0"/>
              <a:t>8.10.2024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C7E78-12FE-469E-8E8D-0AC76A02F6BD}" type="slidenum">
              <a:rPr lang="tr-TR" smtClean="0"/>
              <a:t>‹#›</a:t>
            </a:fld>
            <a:endParaRPr lang="tr-TR"/>
          </a:p>
        </p:txBody>
      </p:sp>
    </p:spTree>
    <p:extLst>
      <p:ext uri="{BB962C8B-B14F-4D97-AF65-F5344CB8AC3E}">
        <p14:creationId xmlns:p14="http://schemas.microsoft.com/office/powerpoint/2010/main" val="221573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1C7E78-12FE-469E-8E8D-0AC76A02F6BD}" type="slidenum">
              <a:rPr lang="tr-TR" smtClean="0"/>
              <a:t>23</a:t>
            </a:fld>
            <a:endParaRPr lang="tr-TR"/>
          </a:p>
        </p:txBody>
      </p:sp>
    </p:spTree>
    <p:extLst>
      <p:ext uri="{BB962C8B-B14F-4D97-AF65-F5344CB8AC3E}">
        <p14:creationId xmlns:p14="http://schemas.microsoft.com/office/powerpoint/2010/main" val="228839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1C7E78-12FE-469E-8E8D-0AC76A02F6BD}" type="slidenum">
              <a:rPr lang="tr-TR" smtClean="0"/>
              <a:t>24</a:t>
            </a:fld>
            <a:endParaRPr lang="tr-TR"/>
          </a:p>
        </p:txBody>
      </p:sp>
    </p:spTree>
    <p:extLst>
      <p:ext uri="{BB962C8B-B14F-4D97-AF65-F5344CB8AC3E}">
        <p14:creationId xmlns:p14="http://schemas.microsoft.com/office/powerpoint/2010/main" val="994960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1C7E78-12FE-469E-8E8D-0AC76A02F6BD}" type="slidenum">
              <a:rPr lang="tr-TR" smtClean="0"/>
              <a:t>25</a:t>
            </a:fld>
            <a:endParaRPr lang="tr-TR"/>
          </a:p>
        </p:txBody>
      </p:sp>
    </p:spTree>
    <p:extLst>
      <p:ext uri="{BB962C8B-B14F-4D97-AF65-F5344CB8AC3E}">
        <p14:creationId xmlns:p14="http://schemas.microsoft.com/office/powerpoint/2010/main" val="253684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1C7E78-12FE-469E-8E8D-0AC76A02F6BD}" type="slidenum">
              <a:rPr lang="tr-TR" smtClean="0"/>
              <a:t>26</a:t>
            </a:fld>
            <a:endParaRPr lang="tr-TR"/>
          </a:p>
        </p:txBody>
      </p:sp>
    </p:spTree>
    <p:extLst>
      <p:ext uri="{BB962C8B-B14F-4D97-AF65-F5344CB8AC3E}">
        <p14:creationId xmlns:p14="http://schemas.microsoft.com/office/powerpoint/2010/main" val="12256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1C7E78-12FE-469E-8E8D-0AC76A02F6BD}" type="slidenum">
              <a:rPr lang="tr-TR" smtClean="0"/>
              <a:t>27</a:t>
            </a:fld>
            <a:endParaRPr lang="tr-TR"/>
          </a:p>
        </p:txBody>
      </p:sp>
    </p:spTree>
    <p:extLst>
      <p:ext uri="{BB962C8B-B14F-4D97-AF65-F5344CB8AC3E}">
        <p14:creationId xmlns:p14="http://schemas.microsoft.com/office/powerpoint/2010/main" val="337874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1C7E78-12FE-469E-8E8D-0AC76A02F6BD}" type="slidenum">
              <a:rPr lang="tr-TR" smtClean="0"/>
              <a:t>28</a:t>
            </a:fld>
            <a:endParaRPr lang="tr-TR"/>
          </a:p>
        </p:txBody>
      </p:sp>
    </p:spTree>
    <p:extLst>
      <p:ext uri="{BB962C8B-B14F-4D97-AF65-F5344CB8AC3E}">
        <p14:creationId xmlns:p14="http://schemas.microsoft.com/office/powerpoint/2010/main" val="53071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00F553-66D9-D0F7-2C5E-9218C8F9330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86E384C-8A52-CDC2-2637-BE6FC17DE6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ECEF88A-0595-8B8E-D4C6-54C46E445B48}"/>
              </a:ext>
            </a:extLst>
          </p:cNvPr>
          <p:cNvSpPr>
            <a:spLocks noGrp="1"/>
          </p:cNvSpPr>
          <p:nvPr>
            <p:ph type="dt" sz="half" idx="10"/>
          </p:nvPr>
        </p:nvSpPr>
        <p:spPr/>
        <p:txBody>
          <a:bodyPr/>
          <a:lstStyle/>
          <a:p>
            <a:fld id="{A819D00C-78E7-4A6F-9405-AD96CEBED8BE}" type="datetimeFigureOut">
              <a:rPr lang="tr-TR" smtClean="0"/>
              <a:t>8.10.2024</a:t>
            </a:fld>
            <a:endParaRPr lang="tr-TR"/>
          </a:p>
        </p:txBody>
      </p:sp>
      <p:sp>
        <p:nvSpPr>
          <p:cNvPr id="5" name="Alt Bilgi Yer Tutucusu 4">
            <a:extLst>
              <a:ext uri="{FF2B5EF4-FFF2-40B4-BE49-F238E27FC236}">
                <a16:creationId xmlns:a16="http://schemas.microsoft.com/office/drawing/2014/main" id="{58EEE75E-1C11-08E4-3386-1619B7A9F67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0659F50-E267-ACE6-2B68-F433FAC6BF27}"/>
              </a:ext>
            </a:extLst>
          </p:cNvPr>
          <p:cNvSpPr>
            <a:spLocks noGrp="1"/>
          </p:cNvSpPr>
          <p:nvPr>
            <p:ph type="sldNum" sz="quarter" idx="12"/>
          </p:nvPr>
        </p:nvSpPr>
        <p:spPr/>
        <p:txBody>
          <a:bodyPr/>
          <a:lstStyle/>
          <a:p>
            <a:fld id="{926669AF-4D25-4DD9-97A9-A795B4502656}" type="slidenum">
              <a:rPr lang="tr-TR" smtClean="0"/>
              <a:t>‹#›</a:t>
            </a:fld>
            <a:endParaRPr lang="tr-TR"/>
          </a:p>
        </p:txBody>
      </p:sp>
    </p:spTree>
    <p:extLst>
      <p:ext uri="{BB962C8B-B14F-4D97-AF65-F5344CB8AC3E}">
        <p14:creationId xmlns:p14="http://schemas.microsoft.com/office/powerpoint/2010/main" val="152729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721E61-EBC3-6F08-90F9-4964EA65F6F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2C512CF-825A-322F-528F-23E3D6BB8E6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E9F2B7A-B73B-E4B1-CA79-A3F66AECEB0C}"/>
              </a:ext>
            </a:extLst>
          </p:cNvPr>
          <p:cNvSpPr>
            <a:spLocks noGrp="1"/>
          </p:cNvSpPr>
          <p:nvPr>
            <p:ph type="dt" sz="half" idx="10"/>
          </p:nvPr>
        </p:nvSpPr>
        <p:spPr/>
        <p:txBody>
          <a:bodyPr/>
          <a:lstStyle/>
          <a:p>
            <a:fld id="{A819D00C-78E7-4A6F-9405-AD96CEBED8BE}" type="datetimeFigureOut">
              <a:rPr lang="tr-TR" smtClean="0"/>
              <a:t>8.10.2024</a:t>
            </a:fld>
            <a:endParaRPr lang="tr-TR"/>
          </a:p>
        </p:txBody>
      </p:sp>
      <p:sp>
        <p:nvSpPr>
          <p:cNvPr id="5" name="Alt Bilgi Yer Tutucusu 4">
            <a:extLst>
              <a:ext uri="{FF2B5EF4-FFF2-40B4-BE49-F238E27FC236}">
                <a16:creationId xmlns:a16="http://schemas.microsoft.com/office/drawing/2014/main" id="{A582A053-2A4F-4459-E085-817A6251F92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BC7C40E-74E2-AAB0-CFB3-A7AE25F06394}"/>
              </a:ext>
            </a:extLst>
          </p:cNvPr>
          <p:cNvSpPr>
            <a:spLocks noGrp="1"/>
          </p:cNvSpPr>
          <p:nvPr>
            <p:ph type="sldNum" sz="quarter" idx="12"/>
          </p:nvPr>
        </p:nvSpPr>
        <p:spPr/>
        <p:txBody>
          <a:bodyPr/>
          <a:lstStyle/>
          <a:p>
            <a:fld id="{926669AF-4D25-4DD9-97A9-A795B4502656}" type="slidenum">
              <a:rPr lang="tr-TR" smtClean="0"/>
              <a:t>‹#›</a:t>
            </a:fld>
            <a:endParaRPr lang="tr-TR"/>
          </a:p>
        </p:txBody>
      </p:sp>
    </p:spTree>
    <p:extLst>
      <p:ext uri="{BB962C8B-B14F-4D97-AF65-F5344CB8AC3E}">
        <p14:creationId xmlns:p14="http://schemas.microsoft.com/office/powerpoint/2010/main" val="3873393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06008D4-9E56-AB94-CECD-9647E2FEBC0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7A71DFF-1222-C825-C479-B1A3B18BF51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2C51B74-6C46-EC66-58BC-8CF71D2D0EC1}"/>
              </a:ext>
            </a:extLst>
          </p:cNvPr>
          <p:cNvSpPr>
            <a:spLocks noGrp="1"/>
          </p:cNvSpPr>
          <p:nvPr>
            <p:ph type="dt" sz="half" idx="10"/>
          </p:nvPr>
        </p:nvSpPr>
        <p:spPr/>
        <p:txBody>
          <a:bodyPr/>
          <a:lstStyle/>
          <a:p>
            <a:fld id="{A819D00C-78E7-4A6F-9405-AD96CEBED8BE}" type="datetimeFigureOut">
              <a:rPr lang="tr-TR" smtClean="0"/>
              <a:t>8.10.2024</a:t>
            </a:fld>
            <a:endParaRPr lang="tr-TR"/>
          </a:p>
        </p:txBody>
      </p:sp>
      <p:sp>
        <p:nvSpPr>
          <p:cNvPr id="5" name="Alt Bilgi Yer Tutucusu 4">
            <a:extLst>
              <a:ext uri="{FF2B5EF4-FFF2-40B4-BE49-F238E27FC236}">
                <a16:creationId xmlns:a16="http://schemas.microsoft.com/office/drawing/2014/main" id="{A1BC35C7-E71E-F8C6-6CE8-9C736D0AC9B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B523B44-2747-DF75-ED0F-3F18292AF18A}"/>
              </a:ext>
            </a:extLst>
          </p:cNvPr>
          <p:cNvSpPr>
            <a:spLocks noGrp="1"/>
          </p:cNvSpPr>
          <p:nvPr>
            <p:ph type="sldNum" sz="quarter" idx="12"/>
          </p:nvPr>
        </p:nvSpPr>
        <p:spPr/>
        <p:txBody>
          <a:bodyPr/>
          <a:lstStyle/>
          <a:p>
            <a:fld id="{926669AF-4D25-4DD9-97A9-A795B4502656}" type="slidenum">
              <a:rPr lang="tr-TR" smtClean="0"/>
              <a:t>‹#›</a:t>
            </a:fld>
            <a:endParaRPr lang="tr-TR"/>
          </a:p>
        </p:txBody>
      </p:sp>
    </p:spTree>
    <p:extLst>
      <p:ext uri="{BB962C8B-B14F-4D97-AF65-F5344CB8AC3E}">
        <p14:creationId xmlns:p14="http://schemas.microsoft.com/office/powerpoint/2010/main" val="374656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49B9A7-6548-07B3-D136-B74752C7915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4769AB7-DFCF-8D57-6A14-A74DA6D9848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8A9BE36-0824-E1B8-235F-D65D95A20CBE}"/>
              </a:ext>
            </a:extLst>
          </p:cNvPr>
          <p:cNvSpPr>
            <a:spLocks noGrp="1"/>
          </p:cNvSpPr>
          <p:nvPr>
            <p:ph type="dt" sz="half" idx="10"/>
          </p:nvPr>
        </p:nvSpPr>
        <p:spPr/>
        <p:txBody>
          <a:bodyPr/>
          <a:lstStyle/>
          <a:p>
            <a:fld id="{A819D00C-78E7-4A6F-9405-AD96CEBED8BE}" type="datetimeFigureOut">
              <a:rPr lang="tr-TR" smtClean="0"/>
              <a:t>8.10.2024</a:t>
            </a:fld>
            <a:endParaRPr lang="tr-TR"/>
          </a:p>
        </p:txBody>
      </p:sp>
      <p:sp>
        <p:nvSpPr>
          <p:cNvPr id="5" name="Alt Bilgi Yer Tutucusu 4">
            <a:extLst>
              <a:ext uri="{FF2B5EF4-FFF2-40B4-BE49-F238E27FC236}">
                <a16:creationId xmlns:a16="http://schemas.microsoft.com/office/drawing/2014/main" id="{5E271109-7955-6420-E000-1D2BEB7FA67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0485224-C384-8CE0-F77E-DBCC564F9CE6}"/>
              </a:ext>
            </a:extLst>
          </p:cNvPr>
          <p:cNvSpPr>
            <a:spLocks noGrp="1"/>
          </p:cNvSpPr>
          <p:nvPr>
            <p:ph type="sldNum" sz="quarter" idx="12"/>
          </p:nvPr>
        </p:nvSpPr>
        <p:spPr/>
        <p:txBody>
          <a:bodyPr/>
          <a:lstStyle/>
          <a:p>
            <a:fld id="{926669AF-4D25-4DD9-97A9-A795B4502656}" type="slidenum">
              <a:rPr lang="tr-TR" smtClean="0"/>
              <a:t>‹#›</a:t>
            </a:fld>
            <a:endParaRPr lang="tr-TR"/>
          </a:p>
        </p:txBody>
      </p:sp>
    </p:spTree>
    <p:extLst>
      <p:ext uri="{BB962C8B-B14F-4D97-AF65-F5344CB8AC3E}">
        <p14:creationId xmlns:p14="http://schemas.microsoft.com/office/powerpoint/2010/main" val="172800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1AF031-326F-2A09-4CEC-FC03A0ABF36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332E51A-199C-5E1A-E6C2-25B061E79D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9E0BDD6-5A87-3D55-CF80-EF5A437FEAAC}"/>
              </a:ext>
            </a:extLst>
          </p:cNvPr>
          <p:cNvSpPr>
            <a:spLocks noGrp="1"/>
          </p:cNvSpPr>
          <p:nvPr>
            <p:ph type="dt" sz="half" idx="10"/>
          </p:nvPr>
        </p:nvSpPr>
        <p:spPr/>
        <p:txBody>
          <a:bodyPr/>
          <a:lstStyle/>
          <a:p>
            <a:fld id="{A819D00C-78E7-4A6F-9405-AD96CEBED8BE}" type="datetimeFigureOut">
              <a:rPr lang="tr-TR" smtClean="0"/>
              <a:t>8.10.2024</a:t>
            </a:fld>
            <a:endParaRPr lang="tr-TR"/>
          </a:p>
        </p:txBody>
      </p:sp>
      <p:sp>
        <p:nvSpPr>
          <p:cNvPr id="5" name="Alt Bilgi Yer Tutucusu 4">
            <a:extLst>
              <a:ext uri="{FF2B5EF4-FFF2-40B4-BE49-F238E27FC236}">
                <a16:creationId xmlns:a16="http://schemas.microsoft.com/office/drawing/2014/main" id="{58B878A1-707E-7304-9B32-E7057F52773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4519AEA-C1A1-AC80-1D0D-3A3D61F7E827}"/>
              </a:ext>
            </a:extLst>
          </p:cNvPr>
          <p:cNvSpPr>
            <a:spLocks noGrp="1"/>
          </p:cNvSpPr>
          <p:nvPr>
            <p:ph type="sldNum" sz="quarter" idx="12"/>
          </p:nvPr>
        </p:nvSpPr>
        <p:spPr/>
        <p:txBody>
          <a:bodyPr/>
          <a:lstStyle/>
          <a:p>
            <a:fld id="{926669AF-4D25-4DD9-97A9-A795B4502656}" type="slidenum">
              <a:rPr lang="tr-TR" smtClean="0"/>
              <a:t>‹#›</a:t>
            </a:fld>
            <a:endParaRPr lang="tr-TR"/>
          </a:p>
        </p:txBody>
      </p:sp>
    </p:spTree>
    <p:extLst>
      <p:ext uri="{BB962C8B-B14F-4D97-AF65-F5344CB8AC3E}">
        <p14:creationId xmlns:p14="http://schemas.microsoft.com/office/powerpoint/2010/main" val="256794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4368FF-6255-ECC6-5B40-9360F132E17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78F7A42-5C0E-42BE-6E2D-94590DE5A60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89E1427-5D4B-51A7-D62C-134EE4AE556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60DC6DD-6AAB-94EF-B438-2759C6A5194B}"/>
              </a:ext>
            </a:extLst>
          </p:cNvPr>
          <p:cNvSpPr>
            <a:spLocks noGrp="1"/>
          </p:cNvSpPr>
          <p:nvPr>
            <p:ph type="dt" sz="half" idx="10"/>
          </p:nvPr>
        </p:nvSpPr>
        <p:spPr/>
        <p:txBody>
          <a:bodyPr/>
          <a:lstStyle/>
          <a:p>
            <a:fld id="{A819D00C-78E7-4A6F-9405-AD96CEBED8BE}" type="datetimeFigureOut">
              <a:rPr lang="tr-TR" smtClean="0"/>
              <a:t>8.10.2024</a:t>
            </a:fld>
            <a:endParaRPr lang="tr-TR"/>
          </a:p>
        </p:txBody>
      </p:sp>
      <p:sp>
        <p:nvSpPr>
          <p:cNvPr id="6" name="Alt Bilgi Yer Tutucusu 5">
            <a:extLst>
              <a:ext uri="{FF2B5EF4-FFF2-40B4-BE49-F238E27FC236}">
                <a16:creationId xmlns:a16="http://schemas.microsoft.com/office/drawing/2014/main" id="{1E4769BE-8169-25E3-AAE4-CC039543F83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5900004-7428-A5E4-8BB2-59C85464E765}"/>
              </a:ext>
            </a:extLst>
          </p:cNvPr>
          <p:cNvSpPr>
            <a:spLocks noGrp="1"/>
          </p:cNvSpPr>
          <p:nvPr>
            <p:ph type="sldNum" sz="quarter" idx="12"/>
          </p:nvPr>
        </p:nvSpPr>
        <p:spPr/>
        <p:txBody>
          <a:bodyPr/>
          <a:lstStyle/>
          <a:p>
            <a:fld id="{926669AF-4D25-4DD9-97A9-A795B4502656}" type="slidenum">
              <a:rPr lang="tr-TR" smtClean="0"/>
              <a:t>‹#›</a:t>
            </a:fld>
            <a:endParaRPr lang="tr-TR"/>
          </a:p>
        </p:txBody>
      </p:sp>
    </p:spTree>
    <p:extLst>
      <p:ext uri="{BB962C8B-B14F-4D97-AF65-F5344CB8AC3E}">
        <p14:creationId xmlns:p14="http://schemas.microsoft.com/office/powerpoint/2010/main" val="19205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61B8BE-6B6D-05FF-B618-24CBC98D7E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F7F314C-7F5A-863A-F3E0-887538FF98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1690325-F547-C1C9-C3FE-50E78F9000C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470FA17-FB18-267F-A4C5-E871B84AC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0828B4C-531A-AE25-DD21-C49AB913A3D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8C8CD65-323D-6F54-0900-1FF3191C5FE6}"/>
              </a:ext>
            </a:extLst>
          </p:cNvPr>
          <p:cNvSpPr>
            <a:spLocks noGrp="1"/>
          </p:cNvSpPr>
          <p:nvPr>
            <p:ph type="dt" sz="half" idx="10"/>
          </p:nvPr>
        </p:nvSpPr>
        <p:spPr/>
        <p:txBody>
          <a:bodyPr/>
          <a:lstStyle/>
          <a:p>
            <a:fld id="{A819D00C-78E7-4A6F-9405-AD96CEBED8BE}" type="datetimeFigureOut">
              <a:rPr lang="tr-TR" smtClean="0"/>
              <a:t>8.10.2024</a:t>
            </a:fld>
            <a:endParaRPr lang="tr-TR"/>
          </a:p>
        </p:txBody>
      </p:sp>
      <p:sp>
        <p:nvSpPr>
          <p:cNvPr id="8" name="Alt Bilgi Yer Tutucusu 7">
            <a:extLst>
              <a:ext uri="{FF2B5EF4-FFF2-40B4-BE49-F238E27FC236}">
                <a16:creationId xmlns:a16="http://schemas.microsoft.com/office/drawing/2014/main" id="{64FBD894-4BCE-347E-3502-86F3F08DF74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EC121A1-8A20-D189-DE3B-0E2A572CFAAC}"/>
              </a:ext>
            </a:extLst>
          </p:cNvPr>
          <p:cNvSpPr>
            <a:spLocks noGrp="1"/>
          </p:cNvSpPr>
          <p:nvPr>
            <p:ph type="sldNum" sz="quarter" idx="12"/>
          </p:nvPr>
        </p:nvSpPr>
        <p:spPr/>
        <p:txBody>
          <a:bodyPr/>
          <a:lstStyle/>
          <a:p>
            <a:fld id="{926669AF-4D25-4DD9-97A9-A795B4502656}" type="slidenum">
              <a:rPr lang="tr-TR" smtClean="0"/>
              <a:t>‹#›</a:t>
            </a:fld>
            <a:endParaRPr lang="tr-TR"/>
          </a:p>
        </p:txBody>
      </p:sp>
    </p:spTree>
    <p:extLst>
      <p:ext uri="{BB962C8B-B14F-4D97-AF65-F5344CB8AC3E}">
        <p14:creationId xmlns:p14="http://schemas.microsoft.com/office/powerpoint/2010/main" val="258287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8DF8EF-860A-8256-462E-CFDA20AEEBC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FC7D6EC-2D9F-6AAD-3B6B-9B40D84A6C05}"/>
              </a:ext>
            </a:extLst>
          </p:cNvPr>
          <p:cNvSpPr>
            <a:spLocks noGrp="1"/>
          </p:cNvSpPr>
          <p:nvPr>
            <p:ph type="dt" sz="half" idx="10"/>
          </p:nvPr>
        </p:nvSpPr>
        <p:spPr/>
        <p:txBody>
          <a:bodyPr/>
          <a:lstStyle/>
          <a:p>
            <a:fld id="{A819D00C-78E7-4A6F-9405-AD96CEBED8BE}" type="datetimeFigureOut">
              <a:rPr lang="tr-TR" smtClean="0"/>
              <a:t>8.10.2024</a:t>
            </a:fld>
            <a:endParaRPr lang="tr-TR"/>
          </a:p>
        </p:txBody>
      </p:sp>
      <p:sp>
        <p:nvSpPr>
          <p:cNvPr id="4" name="Alt Bilgi Yer Tutucusu 3">
            <a:extLst>
              <a:ext uri="{FF2B5EF4-FFF2-40B4-BE49-F238E27FC236}">
                <a16:creationId xmlns:a16="http://schemas.microsoft.com/office/drawing/2014/main" id="{1A54E123-7B2D-6F26-659E-8C4B43B0B53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792876A-A774-4AE7-D8B5-BE93F22DDD34}"/>
              </a:ext>
            </a:extLst>
          </p:cNvPr>
          <p:cNvSpPr>
            <a:spLocks noGrp="1"/>
          </p:cNvSpPr>
          <p:nvPr>
            <p:ph type="sldNum" sz="quarter" idx="12"/>
          </p:nvPr>
        </p:nvSpPr>
        <p:spPr/>
        <p:txBody>
          <a:bodyPr/>
          <a:lstStyle/>
          <a:p>
            <a:fld id="{926669AF-4D25-4DD9-97A9-A795B4502656}" type="slidenum">
              <a:rPr lang="tr-TR" smtClean="0"/>
              <a:t>‹#›</a:t>
            </a:fld>
            <a:endParaRPr lang="tr-TR"/>
          </a:p>
        </p:txBody>
      </p:sp>
    </p:spTree>
    <p:extLst>
      <p:ext uri="{BB962C8B-B14F-4D97-AF65-F5344CB8AC3E}">
        <p14:creationId xmlns:p14="http://schemas.microsoft.com/office/powerpoint/2010/main" val="323014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1785C49-7EF0-2814-4171-884D5014A3B8}"/>
              </a:ext>
            </a:extLst>
          </p:cNvPr>
          <p:cNvSpPr>
            <a:spLocks noGrp="1"/>
          </p:cNvSpPr>
          <p:nvPr>
            <p:ph type="dt" sz="half" idx="10"/>
          </p:nvPr>
        </p:nvSpPr>
        <p:spPr/>
        <p:txBody>
          <a:bodyPr/>
          <a:lstStyle/>
          <a:p>
            <a:fld id="{A819D00C-78E7-4A6F-9405-AD96CEBED8BE}" type="datetimeFigureOut">
              <a:rPr lang="tr-TR" smtClean="0"/>
              <a:t>8.10.2024</a:t>
            </a:fld>
            <a:endParaRPr lang="tr-TR"/>
          </a:p>
        </p:txBody>
      </p:sp>
      <p:sp>
        <p:nvSpPr>
          <p:cNvPr id="3" name="Alt Bilgi Yer Tutucusu 2">
            <a:extLst>
              <a:ext uri="{FF2B5EF4-FFF2-40B4-BE49-F238E27FC236}">
                <a16:creationId xmlns:a16="http://schemas.microsoft.com/office/drawing/2014/main" id="{5890CD0A-772B-972F-8AFF-457B0DA9368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6B05E8F-FE11-58D1-CD73-CA5FD8F9218E}"/>
              </a:ext>
            </a:extLst>
          </p:cNvPr>
          <p:cNvSpPr>
            <a:spLocks noGrp="1"/>
          </p:cNvSpPr>
          <p:nvPr>
            <p:ph type="sldNum" sz="quarter" idx="12"/>
          </p:nvPr>
        </p:nvSpPr>
        <p:spPr/>
        <p:txBody>
          <a:bodyPr/>
          <a:lstStyle/>
          <a:p>
            <a:fld id="{926669AF-4D25-4DD9-97A9-A795B4502656}" type="slidenum">
              <a:rPr lang="tr-TR" smtClean="0"/>
              <a:t>‹#›</a:t>
            </a:fld>
            <a:endParaRPr lang="tr-TR"/>
          </a:p>
        </p:txBody>
      </p:sp>
    </p:spTree>
    <p:extLst>
      <p:ext uri="{BB962C8B-B14F-4D97-AF65-F5344CB8AC3E}">
        <p14:creationId xmlns:p14="http://schemas.microsoft.com/office/powerpoint/2010/main" val="76401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11F9B2-536E-BC40-0679-99BA0F2CA05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0594330-C45E-5DDA-0245-7463BF37E7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C2061E3-0C36-816D-B27F-650563BD9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3C5D4F4-4438-34EB-1253-A74C95218365}"/>
              </a:ext>
            </a:extLst>
          </p:cNvPr>
          <p:cNvSpPr>
            <a:spLocks noGrp="1"/>
          </p:cNvSpPr>
          <p:nvPr>
            <p:ph type="dt" sz="half" idx="10"/>
          </p:nvPr>
        </p:nvSpPr>
        <p:spPr/>
        <p:txBody>
          <a:bodyPr/>
          <a:lstStyle/>
          <a:p>
            <a:fld id="{A819D00C-78E7-4A6F-9405-AD96CEBED8BE}" type="datetimeFigureOut">
              <a:rPr lang="tr-TR" smtClean="0"/>
              <a:t>8.10.2024</a:t>
            </a:fld>
            <a:endParaRPr lang="tr-TR"/>
          </a:p>
        </p:txBody>
      </p:sp>
      <p:sp>
        <p:nvSpPr>
          <p:cNvPr id="6" name="Alt Bilgi Yer Tutucusu 5">
            <a:extLst>
              <a:ext uri="{FF2B5EF4-FFF2-40B4-BE49-F238E27FC236}">
                <a16:creationId xmlns:a16="http://schemas.microsoft.com/office/drawing/2014/main" id="{F53DFEB5-C1DC-B1A8-625A-D0E7ECB2379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DE2EE0-0D3A-7AF4-A206-851B96E3A93C}"/>
              </a:ext>
            </a:extLst>
          </p:cNvPr>
          <p:cNvSpPr>
            <a:spLocks noGrp="1"/>
          </p:cNvSpPr>
          <p:nvPr>
            <p:ph type="sldNum" sz="quarter" idx="12"/>
          </p:nvPr>
        </p:nvSpPr>
        <p:spPr/>
        <p:txBody>
          <a:bodyPr/>
          <a:lstStyle/>
          <a:p>
            <a:fld id="{926669AF-4D25-4DD9-97A9-A795B4502656}" type="slidenum">
              <a:rPr lang="tr-TR" smtClean="0"/>
              <a:t>‹#›</a:t>
            </a:fld>
            <a:endParaRPr lang="tr-TR"/>
          </a:p>
        </p:txBody>
      </p:sp>
    </p:spTree>
    <p:extLst>
      <p:ext uri="{BB962C8B-B14F-4D97-AF65-F5344CB8AC3E}">
        <p14:creationId xmlns:p14="http://schemas.microsoft.com/office/powerpoint/2010/main" val="301011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5ED6CE-B88D-84C8-932A-9A6FDB8640C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96C845A-17C1-3084-16EA-45E295898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BEFCB3B1-99F7-E189-A98C-A2ADC9C35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4249B8D-D22A-E39A-5D61-EDA2FD311FAC}"/>
              </a:ext>
            </a:extLst>
          </p:cNvPr>
          <p:cNvSpPr>
            <a:spLocks noGrp="1"/>
          </p:cNvSpPr>
          <p:nvPr>
            <p:ph type="dt" sz="half" idx="10"/>
          </p:nvPr>
        </p:nvSpPr>
        <p:spPr/>
        <p:txBody>
          <a:bodyPr/>
          <a:lstStyle/>
          <a:p>
            <a:fld id="{A819D00C-78E7-4A6F-9405-AD96CEBED8BE}" type="datetimeFigureOut">
              <a:rPr lang="tr-TR" smtClean="0"/>
              <a:t>8.10.2024</a:t>
            </a:fld>
            <a:endParaRPr lang="tr-TR"/>
          </a:p>
        </p:txBody>
      </p:sp>
      <p:sp>
        <p:nvSpPr>
          <p:cNvPr id="6" name="Alt Bilgi Yer Tutucusu 5">
            <a:extLst>
              <a:ext uri="{FF2B5EF4-FFF2-40B4-BE49-F238E27FC236}">
                <a16:creationId xmlns:a16="http://schemas.microsoft.com/office/drawing/2014/main" id="{C7FC7104-4A6F-4230-E56A-A9911F9AA80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3D3DC76-7ADA-D655-9C0E-5E911B3B081E}"/>
              </a:ext>
            </a:extLst>
          </p:cNvPr>
          <p:cNvSpPr>
            <a:spLocks noGrp="1"/>
          </p:cNvSpPr>
          <p:nvPr>
            <p:ph type="sldNum" sz="quarter" idx="12"/>
          </p:nvPr>
        </p:nvSpPr>
        <p:spPr/>
        <p:txBody>
          <a:bodyPr/>
          <a:lstStyle/>
          <a:p>
            <a:fld id="{926669AF-4D25-4DD9-97A9-A795B4502656}" type="slidenum">
              <a:rPr lang="tr-TR" smtClean="0"/>
              <a:t>‹#›</a:t>
            </a:fld>
            <a:endParaRPr lang="tr-TR"/>
          </a:p>
        </p:txBody>
      </p:sp>
    </p:spTree>
    <p:extLst>
      <p:ext uri="{BB962C8B-B14F-4D97-AF65-F5344CB8AC3E}">
        <p14:creationId xmlns:p14="http://schemas.microsoft.com/office/powerpoint/2010/main" val="189153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57320C6-7207-23BB-1173-9801C49CBD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E9B2AC-B7F1-1838-C177-5D7E3934B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92A79A4-195F-D135-E28B-3DC0F7E31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9D00C-78E7-4A6F-9405-AD96CEBED8BE}" type="datetimeFigureOut">
              <a:rPr lang="tr-TR" smtClean="0"/>
              <a:t>8.10.2024</a:t>
            </a:fld>
            <a:endParaRPr lang="tr-TR"/>
          </a:p>
        </p:txBody>
      </p:sp>
      <p:sp>
        <p:nvSpPr>
          <p:cNvPr id="5" name="Alt Bilgi Yer Tutucusu 4">
            <a:extLst>
              <a:ext uri="{FF2B5EF4-FFF2-40B4-BE49-F238E27FC236}">
                <a16:creationId xmlns:a16="http://schemas.microsoft.com/office/drawing/2014/main" id="{40554F18-A49E-111A-5806-F5209FDD96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2F42F2E-F7D3-B447-5EE7-5939AD3B8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669AF-4D25-4DD9-97A9-A795B4502656}" type="slidenum">
              <a:rPr lang="tr-TR" smtClean="0"/>
              <a:t>‹#›</a:t>
            </a:fld>
            <a:endParaRPr lang="tr-TR"/>
          </a:p>
        </p:txBody>
      </p:sp>
    </p:spTree>
    <p:extLst>
      <p:ext uri="{BB962C8B-B14F-4D97-AF65-F5344CB8AC3E}">
        <p14:creationId xmlns:p14="http://schemas.microsoft.com/office/powerpoint/2010/main" val="179707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vanodm.meb.gov.tr/www/birinci-donem-ortak-yazili-sinavlara-yonelik-konu-soru-dagilim-tablolari-yayimlandi/icerik/14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B901102-9389-6FF9-B107-C6D15438B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8454" y="388127"/>
            <a:ext cx="2212595" cy="2190835"/>
          </a:xfrm>
          <a:prstGeom prst="rect">
            <a:avLst/>
          </a:prstGeom>
        </p:spPr>
      </p:pic>
      <p:sp>
        <p:nvSpPr>
          <p:cNvPr id="5" name="Metin kutusu 4">
            <a:extLst>
              <a:ext uri="{FF2B5EF4-FFF2-40B4-BE49-F238E27FC236}">
                <a16:creationId xmlns:a16="http://schemas.microsoft.com/office/drawing/2014/main" id="{8A1BC45E-17DB-187F-3FE6-D99C14082FE1}"/>
              </a:ext>
            </a:extLst>
          </p:cNvPr>
          <p:cNvSpPr txBox="1"/>
          <p:nvPr/>
        </p:nvSpPr>
        <p:spPr>
          <a:xfrm>
            <a:off x="1904695" y="2756974"/>
            <a:ext cx="8003357" cy="954107"/>
          </a:xfrm>
          <a:prstGeom prst="rect">
            <a:avLst/>
          </a:prstGeom>
          <a:noFill/>
        </p:spPr>
        <p:txBody>
          <a:bodyPr wrap="square" rtlCol="0">
            <a:spAutoFit/>
          </a:bodyPr>
          <a:lstStyle/>
          <a:p>
            <a:pPr algn="ctr"/>
            <a:r>
              <a:rPr lang="tr-TR" sz="2800" b="1" dirty="0"/>
              <a:t>VAN </a:t>
            </a:r>
          </a:p>
          <a:p>
            <a:pPr algn="ctr"/>
            <a:r>
              <a:rPr lang="tr-TR" sz="2800" b="1" dirty="0"/>
              <a:t>ÖLÇME DEĞERLENDİRME MERKEZİ</a:t>
            </a:r>
          </a:p>
        </p:txBody>
      </p:sp>
      <p:sp>
        <p:nvSpPr>
          <p:cNvPr id="8" name="Metin kutusu 7">
            <a:extLst>
              <a:ext uri="{FF2B5EF4-FFF2-40B4-BE49-F238E27FC236}">
                <a16:creationId xmlns:a16="http://schemas.microsoft.com/office/drawing/2014/main" id="{EFBF351E-20FC-FF1B-40CC-9C99C3ACA052}"/>
              </a:ext>
            </a:extLst>
          </p:cNvPr>
          <p:cNvSpPr txBox="1"/>
          <p:nvPr/>
        </p:nvSpPr>
        <p:spPr>
          <a:xfrm>
            <a:off x="246668" y="4067105"/>
            <a:ext cx="11698664" cy="1754326"/>
          </a:xfrm>
          <a:prstGeom prst="rect">
            <a:avLst/>
          </a:prstGeom>
          <a:noFill/>
        </p:spPr>
        <p:txBody>
          <a:bodyPr wrap="square" rtlCol="0">
            <a:spAutoFit/>
          </a:bodyPr>
          <a:lstStyle/>
          <a:p>
            <a:pPr algn="ctr"/>
            <a:r>
              <a:rPr lang="tr-TR" sz="5400" b="1" dirty="0">
                <a:solidFill>
                  <a:srgbClr val="C00000"/>
                </a:solidFill>
              </a:rPr>
              <a:t>ÜLKE/İL GENELİ ORTAK YAZILI </a:t>
            </a:r>
          </a:p>
          <a:p>
            <a:pPr algn="ctr"/>
            <a:r>
              <a:rPr lang="tr-TR" sz="5400" b="1" dirty="0">
                <a:solidFill>
                  <a:srgbClr val="C00000"/>
                </a:solidFill>
              </a:rPr>
              <a:t>SINAV BİLGİLENDİRME TOPLANTISI</a:t>
            </a:r>
            <a:endParaRPr lang="tr-TR" sz="5400" b="1" dirty="0">
              <a:solidFill>
                <a:srgbClr val="002060"/>
              </a:solidFill>
            </a:endParaRPr>
          </a:p>
        </p:txBody>
      </p:sp>
    </p:spTree>
    <p:extLst>
      <p:ext uri="{BB962C8B-B14F-4D97-AF65-F5344CB8AC3E}">
        <p14:creationId xmlns:p14="http://schemas.microsoft.com/office/powerpoint/2010/main" val="3345643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751CA87-7376-6069-6BD1-F409BEFF04ED}"/>
              </a:ext>
            </a:extLst>
          </p:cNvPr>
          <p:cNvPicPr>
            <a:picLocks noGrp="1" noChangeAspect="1"/>
          </p:cNvPicPr>
          <p:nvPr>
            <p:ph idx="1"/>
          </p:nvPr>
        </p:nvPicPr>
        <p:blipFill>
          <a:blip r:embed="rId2"/>
          <a:stretch>
            <a:fillRect/>
          </a:stretch>
        </p:blipFill>
        <p:spPr>
          <a:xfrm>
            <a:off x="887506" y="1434353"/>
            <a:ext cx="10273553" cy="3260421"/>
          </a:xfrm>
        </p:spPr>
      </p:pic>
    </p:spTree>
    <p:extLst>
      <p:ext uri="{BB962C8B-B14F-4D97-AF65-F5344CB8AC3E}">
        <p14:creationId xmlns:p14="http://schemas.microsoft.com/office/powerpoint/2010/main" val="279218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0982" y="217344"/>
            <a:ext cx="11002818" cy="623166"/>
          </a:xfrm>
        </p:spPr>
        <p:txBody>
          <a:bodyPr>
            <a:normAutofit/>
          </a:bodyPr>
          <a:lstStyle/>
          <a:p>
            <a:r>
              <a:rPr lang="tr-TR" sz="3200" b="1" dirty="0">
                <a:solidFill>
                  <a:srgbClr val="FF0000"/>
                </a:solidFill>
              </a:rPr>
              <a:t>İLÇE MİLLÎ EĞİTİM MÜDÜRLÜKLERİNİN YAPACAĞI İŞ VE İŞLEMLER</a:t>
            </a:r>
          </a:p>
        </p:txBody>
      </p:sp>
      <p:sp>
        <p:nvSpPr>
          <p:cNvPr id="3" name="İçerik Yer Tutucusu 2"/>
          <p:cNvSpPr>
            <a:spLocks noGrp="1"/>
          </p:cNvSpPr>
          <p:nvPr>
            <p:ph idx="1"/>
          </p:nvPr>
        </p:nvSpPr>
        <p:spPr>
          <a:xfrm>
            <a:off x="838200" y="938934"/>
            <a:ext cx="10515600" cy="5655830"/>
          </a:xfrm>
        </p:spPr>
        <p:txBody>
          <a:bodyPr>
            <a:normAutofit fontScale="85000" lnSpcReduction="20000"/>
          </a:bodyPr>
          <a:lstStyle/>
          <a:p>
            <a:pPr algn="just"/>
            <a:r>
              <a:rPr lang="tr-TR" dirty="0"/>
              <a:t>Ortak yazılı sınavlar ile ilgili ilçe düzeyinde okulları bilgilendirmek ve gerekli tedbirleri almak,</a:t>
            </a:r>
          </a:p>
          <a:p>
            <a:pPr lvl="0" algn="just"/>
            <a:r>
              <a:rPr lang="tr-TR" dirty="0"/>
              <a:t>İl ölçme değerlendirme merkezi müdürlükleri tarafından ihtiyaç duyulan (sınav poşeti, etiket vb.) araç gereçleri temin etmek,</a:t>
            </a:r>
          </a:p>
          <a:p>
            <a:pPr lvl="0" algn="just"/>
            <a:r>
              <a:rPr lang="tr-TR" dirty="0"/>
              <a:t>İl ölçme değerlendirme merkezi müdürlükleri tarafından öğrenci adına basılmış olan öğrenci cevap kâğıtlarını veya soru kitapçıklarını </a:t>
            </a:r>
            <a:r>
              <a:rPr lang="tr-TR" b="1" dirty="0">
                <a:solidFill>
                  <a:srgbClr val="FF0000"/>
                </a:solidFill>
              </a:rPr>
              <a:t>en geç sınav tarihinden 2 gün önce</a:t>
            </a:r>
            <a:r>
              <a:rPr lang="tr-TR" dirty="0">
                <a:solidFill>
                  <a:srgbClr val="FF0000"/>
                </a:solidFill>
              </a:rPr>
              <a:t> </a:t>
            </a:r>
            <a:r>
              <a:rPr lang="tr-TR" dirty="0"/>
              <a:t>ölçme değerlendirme merkezi müdürlüklerinden tutanak karşılığında almak ve  </a:t>
            </a:r>
            <a:r>
              <a:rPr lang="tr-TR" b="1" dirty="0">
                <a:solidFill>
                  <a:srgbClr val="FF0000"/>
                </a:solidFill>
              </a:rPr>
              <a:t>sınav tarihinden 1 gün önce </a:t>
            </a:r>
            <a:r>
              <a:rPr lang="tr-TR" dirty="0"/>
              <a:t>okullara ulaştırmak; sınav sonrasında da (</a:t>
            </a:r>
            <a:r>
              <a:rPr lang="tr-TR" b="1" dirty="0">
                <a:solidFill>
                  <a:srgbClr val="FF0000"/>
                </a:solidFill>
              </a:rPr>
              <a:t>aynı gün</a:t>
            </a:r>
            <a:r>
              <a:rPr lang="tr-TR" dirty="0"/>
              <a:t>)öğrenci cevap kâğıtlarını okullardan alarak  en geç 1 gün sonra il ölçme değerlendirme merkezi müdürlüğüne tutanak karşılığında teslim etmek,</a:t>
            </a:r>
          </a:p>
          <a:p>
            <a:pPr lvl="0" algn="just"/>
            <a:r>
              <a:rPr lang="tr-TR" dirty="0"/>
              <a:t>İtiraz	süresi	bitiminde	öğrenci cevap	kâğıtlarının il	ölçme	değerlendirme merkezi müdürlüğünden muhafaza edilmek üzere okullara ulaştırılmasını sağlamak,</a:t>
            </a:r>
          </a:p>
          <a:p>
            <a:pPr lvl="0" algn="just"/>
            <a:r>
              <a:rPr lang="tr-TR" dirty="0"/>
              <a:t>Mazeret sınavlarına girecek öğrenciler ile ilgili iş ve işlemleri takip etmek,</a:t>
            </a:r>
          </a:p>
          <a:p>
            <a:pPr lvl="0" algn="just"/>
            <a:r>
              <a:rPr lang="tr-TR" dirty="0"/>
              <a:t>Mazeretleri kabul edilen öğrencileri,   resmî yazı   ile il ölçme değerlendirme merkezi müdürlüğüne bildirmek,</a:t>
            </a:r>
          </a:p>
          <a:p>
            <a:pPr lvl="0" algn="just"/>
            <a:r>
              <a:rPr lang="tr-TR" dirty="0"/>
              <a:t>Ortak yazılı sınavlar ile ilgili yürüttüğü tüm görevleri mazeret sınavları için de yürütmektir.</a:t>
            </a:r>
          </a:p>
          <a:p>
            <a:endParaRPr lang="tr-TR" dirty="0"/>
          </a:p>
        </p:txBody>
      </p:sp>
    </p:spTree>
    <p:extLst>
      <p:ext uri="{BB962C8B-B14F-4D97-AF65-F5344CB8AC3E}">
        <p14:creationId xmlns:p14="http://schemas.microsoft.com/office/powerpoint/2010/main" val="597062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4854" y="180398"/>
            <a:ext cx="10515600" cy="650875"/>
          </a:xfrm>
        </p:spPr>
        <p:txBody>
          <a:bodyPr>
            <a:normAutofit/>
          </a:bodyPr>
          <a:lstStyle/>
          <a:p>
            <a:r>
              <a:rPr lang="tr-TR" sz="3600" b="1" dirty="0">
                <a:solidFill>
                  <a:srgbClr val="FF0000"/>
                </a:solidFill>
              </a:rPr>
              <a:t>OKUL MÜDÜRLÜKLERİNİN YAPACAĞI İŞ VE İŞLEMLER</a:t>
            </a:r>
            <a:endParaRPr lang="tr-TR" sz="3600" dirty="0">
              <a:solidFill>
                <a:srgbClr val="FF0000"/>
              </a:solidFill>
            </a:endParaRPr>
          </a:p>
        </p:txBody>
      </p:sp>
      <p:sp>
        <p:nvSpPr>
          <p:cNvPr id="3" name="İçerik Yer Tutucusu 2"/>
          <p:cNvSpPr>
            <a:spLocks noGrp="1"/>
          </p:cNvSpPr>
          <p:nvPr>
            <p:ph idx="1"/>
          </p:nvPr>
        </p:nvSpPr>
        <p:spPr>
          <a:xfrm>
            <a:off x="727364" y="831272"/>
            <a:ext cx="10515600" cy="5883563"/>
          </a:xfrm>
        </p:spPr>
        <p:txBody>
          <a:bodyPr>
            <a:normAutofit fontScale="62500" lnSpcReduction="20000"/>
          </a:bodyPr>
          <a:lstStyle/>
          <a:p>
            <a:pPr>
              <a:lnSpc>
                <a:spcPct val="120000"/>
              </a:lnSpc>
            </a:pPr>
            <a:r>
              <a:rPr lang="tr-TR" sz="3300" dirty="0"/>
              <a:t>Okulda ortak yazılı sınav ile ilgili iş ve işlemleri yürütmek,</a:t>
            </a:r>
            <a:endParaRPr lang="tr-TR" sz="2500" dirty="0"/>
          </a:p>
          <a:p>
            <a:pPr lvl="0">
              <a:lnSpc>
                <a:spcPct val="120000"/>
              </a:lnSpc>
            </a:pPr>
            <a:r>
              <a:rPr lang="tr-TR" sz="3300" dirty="0"/>
              <a:t>Sınavlara girecek öğrenciler ile bu öğrencilerin velilerini ve görevli öğretmenleri bilgilendirerek rehberlik etmek,</a:t>
            </a:r>
            <a:endParaRPr lang="tr-TR" sz="2500" dirty="0"/>
          </a:p>
          <a:p>
            <a:pPr lvl="0">
              <a:lnSpc>
                <a:spcPct val="120000"/>
              </a:lnSpc>
            </a:pPr>
            <a:r>
              <a:rPr lang="tr-TR" sz="3300" dirty="0"/>
              <a:t>Sınav öncesi öğrenci cevap kâğıtlarını ve soru kitapçıklarını ilçe millî eğitim müdürlüklerinden tutanakla teslim almak,</a:t>
            </a:r>
            <a:endParaRPr lang="tr-TR" sz="2500" dirty="0"/>
          </a:p>
          <a:p>
            <a:pPr lvl="0">
              <a:lnSpc>
                <a:spcPct val="120000"/>
              </a:lnSpc>
            </a:pPr>
            <a:r>
              <a:rPr lang="tr-TR" sz="3300" dirty="0"/>
              <a:t>Ortak yazılı sınavda görevli öğretmenlere sınavdan önce bilgilendirme toplantısı düzenlemek,</a:t>
            </a:r>
            <a:endParaRPr lang="tr-TR" sz="2500" dirty="0"/>
          </a:p>
          <a:p>
            <a:pPr lvl="0">
              <a:lnSpc>
                <a:spcPct val="120000"/>
              </a:lnSpc>
            </a:pPr>
            <a:r>
              <a:rPr lang="tr-TR" sz="3300" dirty="0"/>
              <a:t>Ortak yazılı sınavın uygulanacağı sınıfa, sınav saatinde dersi olan veya uygun görülen öğretmenleri görevlendirmek, sınavı yapılan dersin branş/alan öğretmenine sınavda gözetmen olarak </a:t>
            </a:r>
            <a:r>
              <a:rPr lang="tr-TR" sz="3300" b="1" dirty="0"/>
              <a:t>görev vermemek</a:t>
            </a:r>
            <a:r>
              <a:rPr lang="tr-TR" sz="3300" dirty="0"/>
              <a:t>,</a:t>
            </a:r>
            <a:endParaRPr lang="tr-TR" sz="2500" dirty="0"/>
          </a:p>
          <a:p>
            <a:pPr lvl="0">
              <a:lnSpc>
                <a:spcPct val="120000"/>
              </a:lnSpc>
            </a:pPr>
            <a:r>
              <a:rPr lang="tr-TR" sz="3300" dirty="0"/>
              <a:t>Ortak yazılı sınavın gerçekleştirildiği tarih ve saat aralığında okulun her koridorunda birer görevli öğretmeni/yöneticiyi nöbetçi olarak görevlendirmek,</a:t>
            </a:r>
            <a:endParaRPr lang="tr-TR" sz="2500" dirty="0"/>
          </a:p>
          <a:p>
            <a:pPr lvl="0">
              <a:lnSpc>
                <a:spcPct val="120000"/>
              </a:lnSpc>
            </a:pPr>
            <a:r>
              <a:rPr lang="tr-TR" sz="3300" dirty="0"/>
              <a:t>Kaynaştırma/bütünleştirme yoluyla eğitim ve eğitimlerine devam eden öğrencilerin ortak yazılı sınavlara katılımıyla ilgili süreçleri yönetmek,</a:t>
            </a:r>
            <a:endParaRPr lang="tr-TR" sz="2500" dirty="0"/>
          </a:p>
          <a:p>
            <a:pPr lvl="0">
              <a:lnSpc>
                <a:spcPct val="120000"/>
              </a:lnSpc>
            </a:pPr>
            <a:r>
              <a:rPr lang="tr-TR" sz="3300" dirty="0"/>
              <a:t>Sınav sonrası öğrenci cevap kâğıtlarının bulunduğu sınav poşetlerini eksiksiz ve zarar görmeden </a:t>
            </a:r>
            <a:r>
              <a:rPr lang="tr-TR" sz="3300" b="1" dirty="0"/>
              <a:t>sınav günü en geç saat 15.00’te ilçe millî eğitim müdürlüklerine</a:t>
            </a:r>
            <a:r>
              <a:rPr lang="tr-TR" sz="3300" dirty="0"/>
              <a:t> teslim etmek,</a:t>
            </a:r>
            <a:endParaRPr lang="tr-TR" sz="2500" dirty="0"/>
          </a:p>
          <a:p>
            <a:pPr marL="0" indent="0">
              <a:buNone/>
            </a:pPr>
            <a:endParaRPr lang="tr-TR" sz="2000" dirty="0"/>
          </a:p>
        </p:txBody>
      </p:sp>
    </p:spTree>
    <p:extLst>
      <p:ext uri="{BB962C8B-B14F-4D97-AF65-F5344CB8AC3E}">
        <p14:creationId xmlns:p14="http://schemas.microsoft.com/office/powerpoint/2010/main" val="793526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4944" y="115454"/>
            <a:ext cx="11342255" cy="6742546"/>
          </a:xfrm>
        </p:spPr>
        <p:txBody>
          <a:bodyPr>
            <a:normAutofit fontScale="25000" lnSpcReduction="20000"/>
          </a:bodyPr>
          <a:lstStyle/>
          <a:p>
            <a:pPr lvl="0">
              <a:lnSpc>
                <a:spcPct val="120000"/>
              </a:lnSpc>
            </a:pPr>
            <a:r>
              <a:rPr lang="tr-TR" sz="8000" dirty="0"/>
              <a:t>Sınav cevap kâğıdı dönüş poşetine sadece ilgili dersin; </a:t>
            </a:r>
          </a:p>
          <a:p>
            <a:pPr>
              <a:lnSpc>
                <a:spcPct val="120000"/>
              </a:lnSpc>
            </a:pPr>
            <a:r>
              <a:rPr lang="tr-TR" sz="8000" dirty="0"/>
              <a:t> (Varsa Ülke geneli ortak sınavı ayrı, İl geneli ortak sınavı ayrı olacak şekilde)</a:t>
            </a:r>
            <a:endParaRPr lang="tr-TR" sz="5600" dirty="0"/>
          </a:p>
          <a:p>
            <a:pPr marL="457200" lvl="1" indent="0">
              <a:lnSpc>
                <a:spcPct val="120000"/>
              </a:lnSpc>
              <a:buNone/>
            </a:pPr>
            <a:r>
              <a:rPr lang="tr-TR" sz="6400" b="1" dirty="0"/>
              <a:t>- Cevap Kâğıtları</a:t>
            </a:r>
            <a:endParaRPr lang="tr-TR" sz="4400" dirty="0"/>
          </a:p>
          <a:p>
            <a:pPr marL="457200" lvl="1" indent="0">
              <a:lnSpc>
                <a:spcPct val="120000"/>
              </a:lnSpc>
              <a:buNone/>
            </a:pPr>
            <a:r>
              <a:rPr lang="tr-TR" sz="6400" b="1" dirty="0"/>
              <a:t>- Sınıf Yoklama Listeleri</a:t>
            </a:r>
            <a:endParaRPr lang="tr-TR" sz="4400" dirty="0"/>
          </a:p>
          <a:p>
            <a:pPr marL="457200" lvl="1" indent="0">
              <a:lnSpc>
                <a:spcPct val="120000"/>
              </a:lnSpc>
              <a:buNone/>
            </a:pPr>
            <a:r>
              <a:rPr lang="tr-TR" sz="6400" b="1" dirty="0"/>
              <a:t>- Kopya Tespit Tutanağı (Varsa)</a:t>
            </a:r>
            <a:endParaRPr lang="tr-TR" sz="4400" dirty="0"/>
          </a:p>
          <a:p>
            <a:pPr>
              <a:lnSpc>
                <a:spcPct val="120000"/>
              </a:lnSpc>
            </a:pPr>
            <a:r>
              <a:rPr lang="tr-TR" sz="8000" dirty="0"/>
              <a:t>Not: Öğrencilerin sınav kitapçıkları geri dönüşüm poşetine konulmayacaktır.</a:t>
            </a:r>
          </a:p>
          <a:p>
            <a:pPr lvl="0">
              <a:lnSpc>
                <a:spcPct val="120000"/>
              </a:lnSpc>
            </a:pPr>
            <a:r>
              <a:rPr lang="tr-TR" sz="8000" dirty="0"/>
              <a:t>Ortak yazılı sınava katılmayan öğrencilerin durumunu sınav bitiminden sonra aynı gün içinde e-Okula işlemek, ve mazeret sınavlarına  ilişkin iş ve işlemleri yürütmek,</a:t>
            </a:r>
          </a:p>
          <a:p>
            <a:pPr lvl="0">
              <a:lnSpc>
                <a:spcPct val="120000"/>
              </a:lnSpc>
            </a:pPr>
            <a:r>
              <a:rPr lang="tr-TR" sz="8000" dirty="0"/>
              <a:t>Ortak yazılı sınava katılmama gerekçesi sınavdan sonra en geç 5 (beş) iş günü içerisinde velisi tarafından okula yazılı olarak bildirilen öğrencilerin mazeret sınavına katılıp katılmayacaklarını karara bağlamak,</a:t>
            </a:r>
          </a:p>
          <a:p>
            <a:pPr lvl="0">
              <a:lnSpc>
                <a:spcPct val="120000"/>
              </a:lnSpc>
            </a:pPr>
            <a:r>
              <a:rPr lang="tr-TR" sz="8000" dirty="0"/>
              <a:t>Mazeretleri kabul edilen öğrencileri, </a:t>
            </a:r>
            <a:r>
              <a:rPr lang="tr-TR" sz="8000" dirty="0">
                <a:solidFill>
                  <a:srgbClr val="FF0000"/>
                </a:solidFill>
              </a:rPr>
              <a:t>resmî yazı ile ilçe millî eğitim müdürlüklerine </a:t>
            </a:r>
            <a:r>
              <a:rPr lang="tr-TR" sz="8000" dirty="0"/>
              <a:t>bildirmek,</a:t>
            </a:r>
          </a:p>
          <a:p>
            <a:pPr lvl="0">
              <a:lnSpc>
                <a:spcPct val="120000"/>
              </a:lnSpc>
            </a:pPr>
            <a:r>
              <a:rPr lang="tr-TR" sz="8000" dirty="0"/>
              <a:t>Ortak yazılı sınavların uygulanmasına yönelik iş ve işlemlere yapılan itirazlara cevap vermek,</a:t>
            </a:r>
          </a:p>
          <a:p>
            <a:pPr lvl="0">
              <a:lnSpc>
                <a:spcPct val="120000"/>
              </a:lnSpc>
            </a:pPr>
            <a:r>
              <a:rPr lang="tr-TR" sz="8000" dirty="0"/>
              <a:t>İtiraz süresi bitiminde öğrenci cevap kâğıtlarını ilçe millî eğitim müdürlüklerinden tutanakla teslim almak,</a:t>
            </a:r>
          </a:p>
          <a:p>
            <a:pPr lvl="0">
              <a:lnSpc>
                <a:spcPct val="120000"/>
              </a:lnSpc>
            </a:pPr>
            <a:r>
              <a:rPr lang="tr-TR" sz="8000" dirty="0"/>
              <a:t>Sınav ile ilgili iş ve işlemler bittikten sonra soru kitapçıklarını ve cevap kâğıtlarını usulüne uygun olarak muhafaza altına almak.</a:t>
            </a:r>
          </a:p>
          <a:p>
            <a:pPr lvl="0">
              <a:lnSpc>
                <a:spcPct val="120000"/>
              </a:lnSpc>
            </a:pPr>
            <a:r>
              <a:rPr lang="tr-TR" sz="8000" dirty="0"/>
              <a:t>İl geneli ortak sınavlarda </a:t>
            </a:r>
            <a:r>
              <a:rPr lang="tr-TR" sz="8000" dirty="0" err="1"/>
              <a:t>Bakanlanlığın</a:t>
            </a:r>
            <a:r>
              <a:rPr lang="tr-TR" sz="8000" dirty="0"/>
              <a:t> yayımladığı sınavlar kılavuzdaki yükümlülükler</a:t>
            </a:r>
          </a:p>
          <a:p>
            <a:endParaRPr lang="tr-TR" dirty="0"/>
          </a:p>
        </p:txBody>
      </p:sp>
    </p:spTree>
    <p:extLst>
      <p:ext uri="{BB962C8B-B14F-4D97-AF65-F5344CB8AC3E}">
        <p14:creationId xmlns:p14="http://schemas.microsoft.com/office/powerpoint/2010/main" val="47730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8764" y="97270"/>
            <a:ext cx="10855036" cy="761711"/>
          </a:xfrm>
        </p:spPr>
        <p:txBody>
          <a:bodyPr>
            <a:normAutofit/>
          </a:bodyPr>
          <a:lstStyle/>
          <a:p>
            <a:r>
              <a:rPr lang="tr-TR" sz="3600" b="1" dirty="0">
                <a:solidFill>
                  <a:srgbClr val="FF0000"/>
                </a:solidFill>
              </a:rPr>
              <a:t>GÖREVLİ</a:t>
            </a:r>
            <a:r>
              <a:rPr lang="tr-TR" sz="4000" b="1" dirty="0">
                <a:solidFill>
                  <a:srgbClr val="FF0000"/>
                </a:solidFill>
              </a:rPr>
              <a:t> ÖĞRETMENLERİN YAPACAĞI İŞ VE İŞLEMLER</a:t>
            </a:r>
          </a:p>
        </p:txBody>
      </p:sp>
      <p:sp>
        <p:nvSpPr>
          <p:cNvPr id="3" name="İçerik Yer Tutucusu 2"/>
          <p:cNvSpPr>
            <a:spLocks noGrp="1"/>
          </p:cNvSpPr>
          <p:nvPr>
            <p:ph idx="1"/>
          </p:nvPr>
        </p:nvSpPr>
        <p:spPr>
          <a:xfrm>
            <a:off x="755073" y="858980"/>
            <a:ext cx="11104418" cy="5865093"/>
          </a:xfrm>
        </p:spPr>
        <p:txBody>
          <a:bodyPr>
            <a:noAutofit/>
          </a:bodyPr>
          <a:lstStyle/>
          <a:p>
            <a:pPr lvl="0">
              <a:lnSpc>
                <a:spcPct val="120000"/>
              </a:lnSpc>
            </a:pPr>
            <a:r>
              <a:rPr lang="tr-TR" sz="2000" dirty="0"/>
              <a:t>Ortak yazılı sınava ait sınav evraklarını (soru kitapçıkları, cevap kâğıtları ve sınıf listesi) sınav başlamadan en geç 15 dakika önce okul idaresinden imza karşılığı teslim alıp yazılı bitiminde imza karşılığı teslim etmek,</a:t>
            </a:r>
          </a:p>
          <a:p>
            <a:pPr lvl="0">
              <a:lnSpc>
                <a:spcPct val="120000"/>
              </a:lnSpc>
            </a:pPr>
            <a:r>
              <a:rPr lang="tr-TR" sz="2000" dirty="0"/>
              <a:t>Ortak yazılı sınavın sınıfta uygulanmasına yönelik iş ve işlemler ile ilgili öğrencileri bilgilendirmek, “Sınavda Uyulması Gereken Kurallar”ı sınav başlamadan önce sınıfta yüksek sesle okumak,</a:t>
            </a:r>
          </a:p>
          <a:p>
            <a:pPr lvl="0">
              <a:lnSpc>
                <a:spcPct val="120000"/>
              </a:lnSpc>
            </a:pPr>
            <a:r>
              <a:rPr lang="tr-TR" sz="2000" dirty="0"/>
              <a:t>Sınav başlamadan önce sınavın başlama ve bitiş saatlerini tahtaya yazmak ve doğru şekilde optik işaretlemeyi öğrencilere göstermek,</a:t>
            </a:r>
          </a:p>
          <a:p>
            <a:pPr lvl="0">
              <a:lnSpc>
                <a:spcPct val="120000"/>
              </a:lnSpc>
            </a:pPr>
            <a:r>
              <a:rPr lang="tr-TR" sz="2000" dirty="0"/>
              <a:t>Öğrencilerin, öğrenci cevap kâğıdı üzerindeki tüm işaretlemeleri kurşun kalemle yapmalarını sağlamak,</a:t>
            </a:r>
          </a:p>
          <a:p>
            <a:pPr lvl="0">
              <a:lnSpc>
                <a:spcPct val="120000"/>
              </a:lnSpc>
            </a:pPr>
            <a:r>
              <a:rPr lang="tr-TR" sz="2000" dirty="0"/>
              <a:t>Ortak yazılı sınavda öğrencilerin; kitapçık türünü öğrenci cevap kâğıdına doğru işaretlemelerini sağlamak, </a:t>
            </a:r>
          </a:p>
          <a:p>
            <a:pPr lvl="0">
              <a:lnSpc>
                <a:spcPct val="120000"/>
              </a:lnSpc>
            </a:pPr>
            <a:r>
              <a:rPr lang="tr-TR" sz="2000" dirty="0"/>
              <a:t>Cevap kâğıdı üzerindeki bilgilerin öğrenciye ait olup olmadığını ve bilgilerin doğruluğunu kontrol etmek, (Öğrenci cevap kâğıdının hatalı olması durumunda öğrenciye yedek cevap kâğıdı verilecektir.) cevap kâğıtları öğrenci adına düzenlenmemiş ise yedek cevap kağıdına öğrencilerin cevap kâğıdındaki ilgili yerleri doldurmasını ve kodlamasını sağlamak,</a:t>
            </a:r>
          </a:p>
          <a:p>
            <a:endParaRPr lang="tr-TR" sz="2000" dirty="0"/>
          </a:p>
        </p:txBody>
      </p:sp>
    </p:spTree>
    <p:extLst>
      <p:ext uri="{BB962C8B-B14F-4D97-AF65-F5344CB8AC3E}">
        <p14:creationId xmlns:p14="http://schemas.microsoft.com/office/powerpoint/2010/main" val="304063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1181" y="200025"/>
            <a:ext cx="11270673" cy="6588702"/>
          </a:xfrm>
        </p:spPr>
        <p:txBody>
          <a:bodyPr>
            <a:normAutofit fontScale="55000" lnSpcReduction="20000"/>
          </a:bodyPr>
          <a:lstStyle/>
          <a:p>
            <a:pPr lvl="0">
              <a:lnSpc>
                <a:spcPct val="120000"/>
              </a:lnSpc>
            </a:pPr>
            <a:r>
              <a:rPr lang="tr-TR" sz="3600" dirty="0"/>
              <a:t>Öğrencilere, cevaplarını mutlaka öğrenci cevap kâğıdına işaretlemeleri hususunda gerekli uyarıyı yapmak,</a:t>
            </a:r>
          </a:p>
          <a:p>
            <a:pPr lvl="0">
              <a:lnSpc>
                <a:spcPct val="120000"/>
              </a:lnSpc>
            </a:pPr>
            <a:r>
              <a:rPr lang="tr-TR" sz="3600" dirty="0"/>
              <a:t>Ortak yazılı sınav soru kitapçıkları öğrenciye dağıtıldıktan sonra kitapçık üzerinde ilgili bölümlerin (ad, soyad, öğrenci no, sınıf/şube) öğrenci tarafından doldurulmasını sağlamak,</a:t>
            </a:r>
          </a:p>
          <a:p>
            <a:pPr lvl="0">
              <a:lnSpc>
                <a:spcPct val="120000"/>
              </a:lnSpc>
            </a:pPr>
            <a:r>
              <a:rPr lang="tr-TR" sz="3600" dirty="0"/>
              <a:t>Ortak yazılı sınavın 100 (yüz) tam puan üzerinden değerlendirileceğini ve değerlendirmede yanlış cevap sayısının doğru cevap sayısını etkilemeyeceğini öğrencilere duyurmak,</a:t>
            </a:r>
          </a:p>
          <a:p>
            <a:pPr lvl="0">
              <a:lnSpc>
                <a:spcPct val="120000"/>
              </a:lnSpc>
            </a:pPr>
            <a:r>
              <a:rPr lang="tr-TR" sz="3600" dirty="0"/>
              <a:t>Baskı hatası tespit edilen soru kitapçığının değiştirilmesini sağlamak,</a:t>
            </a:r>
          </a:p>
          <a:p>
            <a:pPr lvl="0">
              <a:lnSpc>
                <a:spcPct val="120000"/>
              </a:lnSpc>
            </a:pPr>
            <a:r>
              <a:rPr lang="tr-TR" sz="3600" dirty="0"/>
              <a:t>Ortak yazılı sınavda kopya çekildiğinin tespiti hâlinde kopya çeken öğrenci için tutanak düzenleyip okul idaresine teslim etmek,</a:t>
            </a:r>
          </a:p>
          <a:p>
            <a:pPr lvl="0">
              <a:lnSpc>
                <a:spcPct val="120000"/>
              </a:lnSpc>
            </a:pPr>
            <a:r>
              <a:rPr lang="tr-TR" sz="3600" dirty="0"/>
              <a:t>Sınav evrakına zarar verilmesi (soru kitapçığının yırtılması, cevap kâğıdının okunamayacak hâle getirilmesi, vb.) ya da evrakın teslim edilmemesi durumunda tutanak düzenleyip okul idaresine teslim etmek,</a:t>
            </a:r>
          </a:p>
          <a:p>
            <a:pPr lvl="0">
              <a:lnSpc>
                <a:spcPct val="120000"/>
              </a:lnSpc>
            </a:pPr>
            <a:r>
              <a:rPr lang="tr-TR" sz="3600" dirty="0"/>
              <a:t>Sınıf listesine öğrencinin ortak yazılı sınava katılım durumunu işlemek, (öğrenci sınava katıldı ise “GİRDİ”, katılmadı ise “GİRMEDİ” şeklinde yazılacaktır.)</a:t>
            </a:r>
          </a:p>
          <a:p>
            <a:pPr lvl="0">
              <a:lnSpc>
                <a:spcPct val="120000"/>
              </a:lnSpc>
            </a:pPr>
            <a:r>
              <a:rPr lang="tr-TR" sz="3600" dirty="0"/>
              <a:t>Ortak yazılı sınav sonrasında öğrenci cevap kâğıtlarının bulunduğu sınav poşetini ve soru kitapçıkları ile sınıf listesini eksiksiz/hasarsız bir şekilde okul idaresine imza karşılığı teslim etmektir.</a:t>
            </a:r>
          </a:p>
          <a:p>
            <a:pPr lvl="0">
              <a:lnSpc>
                <a:spcPct val="120000"/>
              </a:lnSpc>
            </a:pPr>
            <a:r>
              <a:rPr lang="tr-TR" sz="3600" dirty="0"/>
              <a:t>Optik Form üzerindeki Gözetmen Ad-Soyadı ve imzayı yukardaki tüm işleri yaptıktan sonra kontrol ettikten sonra imzalamak</a:t>
            </a:r>
            <a:r>
              <a:rPr lang="tr-TR" sz="4400" b="1" dirty="0"/>
              <a:t>.</a:t>
            </a:r>
            <a:r>
              <a:rPr lang="tr-TR" sz="4400" b="1" dirty="0">
                <a:solidFill>
                  <a:srgbClr val="FF0000"/>
                </a:solidFill>
              </a:rPr>
              <a:t>(Öğrencilere optikleri dağıtmadan toplu imza atılmamalı)</a:t>
            </a:r>
          </a:p>
          <a:p>
            <a:pPr>
              <a:lnSpc>
                <a:spcPct val="120000"/>
              </a:lnSpc>
            </a:pPr>
            <a:endParaRPr lang="tr-TR" dirty="0"/>
          </a:p>
        </p:txBody>
      </p:sp>
    </p:spTree>
    <p:extLst>
      <p:ext uri="{BB962C8B-B14F-4D97-AF65-F5344CB8AC3E}">
        <p14:creationId xmlns:p14="http://schemas.microsoft.com/office/powerpoint/2010/main" val="678523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2154" y="88034"/>
            <a:ext cx="11532755" cy="1325563"/>
          </a:xfrm>
        </p:spPr>
        <p:txBody>
          <a:bodyPr>
            <a:normAutofit fontScale="90000"/>
          </a:bodyPr>
          <a:lstStyle/>
          <a:p>
            <a:r>
              <a:rPr lang="tr-TR" sz="4000" b="1" dirty="0">
                <a:solidFill>
                  <a:srgbClr val="FF0000"/>
                </a:solidFill>
              </a:rPr>
              <a:t>BİREYSELLEŞTİRİLMİŞ EĞİTİM PROGRAMI (BEP) KAPSAMINDAKİ ÖĞRENCİLER İÇİN YAPILACAK İŞ VE İŞLEMLER</a:t>
            </a:r>
            <a:endParaRPr lang="tr-TR" b="1" dirty="0">
              <a:solidFill>
                <a:srgbClr val="FF0000"/>
              </a:solidFill>
            </a:endParaRPr>
          </a:p>
        </p:txBody>
      </p:sp>
      <p:sp>
        <p:nvSpPr>
          <p:cNvPr id="3" name="İçerik Yer Tutucusu 2"/>
          <p:cNvSpPr>
            <a:spLocks noGrp="1"/>
          </p:cNvSpPr>
          <p:nvPr>
            <p:ph idx="1"/>
          </p:nvPr>
        </p:nvSpPr>
        <p:spPr>
          <a:xfrm>
            <a:off x="635000" y="1234497"/>
            <a:ext cx="11353800" cy="5498811"/>
          </a:xfrm>
        </p:spPr>
        <p:txBody>
          <a:bodyPr>
            <a:normAutofit fontScale="77500" lnSpcReduction="20000"/>
          </a:bodyPr>
          <a:lstStyle/>
          <a:p>
            <a:pPr lvl="0">
              <a:lnSpc>
                <a:spcPct val="120000"/>
              </a:lnSpc>
            </a:pPr>
            <a:r>
              <a:rPr lang="tr-TR" dirty="0"/>
              <a:t>Kaynaştırma/bütünleştirme yoluyla eğitim ve öğretimlerine devam eden öğrencilere yönelik ölçme ve değerlendirmede bireyselleştirilmiş eğitim programı (BEP) esas alınacaktır,</a:t>
            </a:r>
          </a:p>
          <a:p>
            <a:pPr lvl="0">
              <a:lnSpc>
                <a:spcPct val="120000"/>
              </a:lnSpc>
            </a:pPr>
            <a:r>
              <a:rPr lang="tr-TR" dirty="0"/>
              <a:t>BEP kapsamındaki öğrencilerin yazılı sınav soruları branş/alan öğretmenlerince hazırlanacaktır,</a:t>
            </a:r>
          </a:p>
          <a:p>
            <a:pPr lvl="0">
              <a:lnSpc>
                <a:spcPct val="120000"/>
              </a:lnSpc>
            </a:pPr>
            <a:r>
              <a:rPr lang="tr-TR" dirty="0"/>
              <a:t>BEP kapsamındaki öğrencilerin sınavları özel durumların dışında ortak yazılı sınav ile aynı anda yapılacaktır,</a:t>
            </a:r>
          </a:p>
          <a:p>
            <a:pPr lvl="0">
              <a:lnSpc>
                <a:spcPct val="120000"/>
              </a:lnSpc>
            </a:pPr>
            <a:r>
              <a:rPr lang="tr-TR" dirty="0"/>
              <a:t>BEP kapsamındaki öğrencilerin sınav yerleri okul müdürlüğü tarafından belirlenecektir. Bu öğrenciler kendi sınıflarında sınava girebilecekleri gibi özel durumlarda farklı bir sınıfta da sınava girebileceklerdir,</a:t>
            </a:r>
          </a:p>
          <a:p>
            <a:pPr lvl="0">
              <a:lnSpc>
                <a:spcPct val="120000"/>
              </a:lnSpc>
            </a:pPr>
            <a:r>
              <a:rPr lang="tr-TR" dirty="0"/>
              <a:t>BEP kapsamındaki öğrencilerin yazılı sınav cevap kâğıtlarının değerlendirilmesi branş/alan öğretmenlerince yapılacaktır. Bu öğrencilere yönelik BEP esaslarına göre hazırlanan ölçme araçları kullanılacaktır.</a:t>
            </a:r>
          </a:p>
          <a:p>
            <a:pPr lvl="0">
              <a:lnSpc>
                <a:spcPct val="120000"/>
              </a:lnSpc>
            </a:pPr>
            <a:r>
              <a:rPr lang="tr-TR" dirty="0"/>
              <a:t>BEP kapsamındaki öğrencilerin eğitim ihtiyaçları doğrultusunda farklı soru tipleri kullanılabilir. Bu öğrencilerin konuşma ve dinleme sınavları BEP’leri esas alınarak yapılır.</a:t>
            </a:r>
          </a:p>
        </p:txBody>
      </p:sp>
    </p:spTree>
    <p:extLst>
      <p:ext uri="{BB962C8B-B14F-4D97-AF65-F5344CB8AC3E}">
        <p14:creationId xmlns:p14="http://schemas.microsoft.com/office/powerpoint/2010/main" val="1808854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9027" y="221674"/>
            <a:ext cx="11593945" cy="812800"/>
          </a:xfrm>
        </p:spPr>
        <p:txBody>
          <a:bodyPr>
            <a:normAutofit/>
          </a:bodyPr>
          <a:lstStyle/>
          <a:p>
            <a:r>
              <a:rPr lang="tr-TR" sz="3600" b="1" dirty="0">
                <a:solidFill>
                  <a:srgbClr val="FF0000"/>
                </a:solidFill>
              </a:rPr>
              <a:t>ORTAK YAZILI SINAVLARIN GEÇERSİZ SAYILACAĞI DURUMLAR</a:t>
            </a:r>
            <a:endParaRPr lang="tr-TR" sz="3600" dirty="0">
              <a:solidFill>
                <a:srgbClr val="FF0000"/>
              </a:solidFill>
            </a:endParaRPr>
          </a:p>
        </p:txBody>
      </p:sp>
      <p:sp>
        <p:nvSpPr>
          <p:cNvPr id="3" name="İçerik Yer Tutucusu 2"/>
          <p:cNvSpPr>
            <a:spLocks noGrp="1"/>
          </p:cNvSpPr>
          <p:nvPr>
            <p:ph idx="1"/>
          </p:nvPr>
        </p:nvSpPr>
        <p:spPr>
          <a:xfrm>
            <a:off x="524164" y="920460"/>
            <a:ext cx="11575472" cy="5692775"/>
          </a:xfrm>
        </p:spPr>
        <p:txBody>
          <a:bodyPr>
            <a:normAutofit/>
          </a:bodyPr>
          <a:lstStyle/>
          <a:p>
            <a:pPr lvl="0">
              <a:lnSpc>
                <a:spcPct val="100000"/>
              </a:lnSpc>
            </a:pPr>
            <a:r>
              <a:rPr lang="tr-TR" dirty="0"/>
              <a:t>Sınav sonrasında il ölçme değerlendirme merkezi müdürlüklüğüne teslim edilen sınav evraklarının içerisinden öğrenci cevap kâğıdının çıkmaması,</a:t>
            </a:r>
          </a:p>
          <a:p>
            <a:pPr lvl="0">
              <a:lnSpc>
                <a:spcPct val="100000"/>
              </a:lnSpc>
            </a:pPr>
            <a:r>
              <a:rPr lang="tr-TR" dirty="0"/>
              <a:t>Öğrencinin herhangi bir öğrenciden ya da dokümandan kopya çektiğinin veya kopya verdiğinin görevli öğretmen tarafından tespit edilmesi,</a:t>
            </a:r>
          </a:p>
          <a:p>
            <a:pPr lvl="0">
              <a:lnSpc>
                <a:spcPct val="100000"/>
              </a:lnSpc>
            </a:pPr>
            <a:r>
              <a:rPr lang="tr-TR" dirty="0"/>
              <a:t>Öğrenci cevap kâğıdının optik okuyucu tarafından okunamaması, (yıpranması, karalanması, yırtılması, </a:t>
            </a:r>
            <a:r>
              <a:rPr lang="tr-TR" b="1" dirty="0">
                <a:solidFill>
                  <a:srgbClr val="FF0000"/>
                </a:solidFill>
              </a:rPr>
              <a:t>optik formun kitapçık içerisinde unutması </a:t>
            </a:r>
            <a:r>
              <a:rPr lang="tr-TR" dirty="0"/>
              <a:t>vb.)</a:t>
            </a:r>
          </a:p>
          <a:p>
            <a:pPr lvl="0">
              <a:lnSpc>
                <a:spcPct val="100000"/>
              </a:lnSpc>
            </a:pPr>
            <a:r>
              <a:rPr lang="tr-TR" dirty="0"/>
              <a:t>Öğrencinin yedek cevap kâğıdının dışında kendisine ait olmayan veya farklı sınav evrakını kullanması,</a:t>
            </a:r>
          </a:p>
          <a:p>
            <a:pPr lvl="0">
              <a:lnSpc>
                <a:spcPct val="100000"/>
              </a:lnSpc>
            </a:pPr>
            <a:r>
              <a:rPr lang="tr-TR" dirty="0"/>
              <a:t>Öğrenci tarafından sınav kurallarının ihlal edilmesi ve bunun görevli öğretmen tarafından tutanakla belirlenmesi durumunda öğrencinin sınavı geçersiz sayılacaktır.</a:t>
            </a:r>
          </a:p>
          <a:p>
            <a:pPr>
              <a:lnSpc>
                <a:spcPct val="100000"/>
              </a:lnSpc>
            </a:pPr>
            <a:endParaRPr lang="tr-TR" dirty="0"/>
          </a:p>
        </p:txBody>
      </p:sp>
    </p:spTree>
    <p:extLst>
      <p:ext uri="{BB962C8B-B14F-4D97-AF65-F5344CB8AC3E}">
        <p14:creationId xmlns:p14="http://schemas.microsoft.com/office/powerpoint/2010/main" val="262567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4782" y="120072"/>
            <a:ext cx="10515600" cy="785091"/>
          </a:xfrm>
        </p:spPr>
        <p:txBody>
          <a:bodyPr>
            <a:normAutofit/>
          </a:bodyPr>
          <a:lstStyle/>
          <a:p>
            <a:r>
              <a:rPr lang="tr-TR" sz="3600" b="1" dirty="0">
                <a:solidFill>
                  <a:srgbClr val="FF0000"/>
                </a:solidFill>
              </a:rPr>
              <a:t>ORTAK YAZILI SINAVLARA İTİRAZ</a:t>
            </a:r>
            <a:endParaRPr lang="tr-TR" sz="3600" dirty="0">
              <a:solidFill>
                <a:srgbClr val="FF0000"/>
              </a:solidFill>
            </a:endParaRPr>
          </a:p>
        </p:txBody>
      </p:sp>
      <p:sp>
        <p:nvSpPr>
          <p:cNvPr id="3" name="İçerik Yer Tutucusu 2"/>
          <p:cNvSpPr>
            <a:spLocks noGrp="1"/>
          </p:cNvSpPr>
          <p:nvPr>
            <p:ph idx="1"/>
          </p:nvPr>
        </p:nvSpPr>
        <p:spPr>
          <a:xfrm>
            <a:off x="607290" y="905162"/>
            <a:ext cx="11178309" cy="5800437"/>
          </a:xfrm>
        </p:spPr>
        <p:txBody>
          <a:bodyPr>
            <a:normAutofit fontScale="92500" lnSpcReduction="20000"/>
          </a:bodyPr>
          <a:lstStyle/>
          <a:p>
            <a:pPr lvl="0">
              <a:lnSpc>
                <a:spcPct val="110000"/>
              </a:lnSpc>
            </a:pPr>
            <a:r>
              <a:rPr lang="tr-TR" dirty="0"/>
              <a:t>Öğrenci velisi, ortak yazılı sınavlarının uygulanmasına yönelik itirazlar için öğrencinin öğrenim gördüğü okul müdürlüğüne </a:t>
            </a:r>
            <a:r>
              <a:rPr lang="tr-TR" dirty="0">
                <a:solidFill>
                  <a:srgbClr val="FF0000"/>
                </a:solidFill>
              </a:rPr>
              <a:t>5 (beş) iş günü içinde dilekçe </a:t>
            </a:r>
            <a:r>
              <a:rPr lang="tr-TR" dirty="0"/>
              <a:t>ile başvuruda bulunacaktır. Ortak yazılı sınavların uygulanmasına yönelik yapılan itirazlara </a:t>
            </a:r>
            <a:r>
              <a:rPr lang="tr-TR" dirty="0">
                <a:solidFill>
                  <a:srgbClr val="FF0000"/>
                </a:solidFill>
              </a:rPr>
              <a:t>ilçe millî eğitim müdürlükleri cevap verecektir</a:t>
            </a:r>
            <a:r>
              <a:rPr lang="tr-TR" dirty="0"/>
              <a:t>.</a:t>
            </a:r>
          </a:p>
          <a:p>
            <a:pPr lvl="0">
              <a:lnSpc>
                <a:spcPct val="110000"/>
              </a:lnSpc>
            </a:pPr>
            <a:r>
              <a:rPr lang="tr-TR" dirty="0"/>
              <a:t>Öğrenci velisi, sınav sorularına, cevap anahtarlarına veya sınav sonuçlarına yönelik itirazlar için öğrencinin öğrenim gördüğü okul müdürlüğüne 5 (beş) iş günü içinde dilekçe ile başvuruda bulunacaktır. </a:t>
            </a:r>
            <a:r>
              <a:rPr lang="tr-TR" dirty="0">
                <a:solidFill>
                  <a:srgbClr val="FF0000"/>
                </a:solidFill>
              </a:rPr>
              <a:t>Ortak yazılı sınav soru, cevap anahtarları ve sınav sonuçlarına yönelik itirazlara il ölçme değerlendirme merkezi müdürlüğünce cevaplanacaktır.</a:t>
            </a:r>
          </a:p>
          <a:p>
            <a:pPr lvl="0">
              <a:lnSpc>
                <a:spcPct val="110000"/>
              </a:lnSpc>
            </a:pPr>
            <a:r>
              <a:rPr lang="tr-TR" dirty="0"/>
              <a:t>Süresi geçtikten sonra yapılan itirazlar ile öğrenci bilgilerinin bulunmadığı dilekçeler dikkate alınmayacaktır.</a:t>
            </a:r>
          </a:p>
          <a:p>
            <a:pPr lvl="0">
              <a:lnSpc>
                <a:spcPct val="110000"/>
              </a:lnSpc>
            </a:pPr>
            <a:r>
              <a:rPr lang="tr-TR" dirty="0"/>
              <a:t>Telefon, mesaj, faks ve e-posta yoluyla yapılan itirazlar dikkate alınmayacaktır.</a:t>
            </a:r>
          </a:p>
          <a:p>
            <a:pPr lvl="0">
              <a:lnSpc>
                <a:spcPct val="110000"/>
              </a:lnSpc>
            </a:pPr>
            <a:r>
              <a:rPr lang="tr-TR" dirty="0"/>
              <a:t>Sınavı geçersiz sayılan ya da mazeretsiz sınava katılmayan adayların bu konuyla ilgili itiraz başvuruları dikkate alınmayacaktır.</a:t>
            </a:r>
          </a:p>
        </p:txBody>
      </p:sp>
    </p:spTree>
    <p:extLst>
      <p:ext uri="{BB962C8B-B14F-4D97-AF65-F5344CB8AC3E}">
        <p14:creationId xmlns:p14="http://schemas.microsoft.com/office/powerpoint/2010/main" val="1870540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5D66F1-6A82-A952-CC01-1DDABC9FDBFD}"/>
              </a:ext>
            </a:extLst>
          </p:cNvPr>
          <p:cNvSpPr>
            <a:spLocks noGrp="1"/>
          </p:cNvSpPr>
          <p:nvPr>
            <p:ph type="title"/>
          </p:nvPr>
        </p:nvSpPr>
        <p:spPr>
          <a:xfrm>
            <a:off x="-232228" y="228428"/>
            <a:ext cx="11830033" cy="842727"/>
          </a:xfrm>
        </p:spPr>
        <p:txBody>
          <a:bodyPr>
            <a:noAutofit/>
          </a:bodyPr>
          <a:lstStyle/>
          <a:p>
            <a:pPr algn="ctr"/>
            <a:r>
              <a:rPr lang="tr-TR" sz="3600" b="1" dirty="0">
                <a:solidFill>
                  <a:srgbClr val="FF0000"/>
                </a:solidFill>
              </a:rPr>
              <a:t>ORTAK YAZILI SINAVLARDA KARŞILAŞILAN SORUNLAR</a:t>
            </a:r>
            <a:endParaRPr lang="tr-TR" sz="3600" dirty="0"/>
          </a:p>
        </p:txBody>
      </p:sp>
      <p:sp>
        <p:nvSpPr>
          <p:cNvPr id="3" name="İçerik Yer Tutucusu 2">
            <a:extLst>
              <a:ext uri="{FF2B5EF4-FFF2-40B4-BE49-F238E27FC236}">
                <a16:creationId xmlns:a16="http://schemas.microsoft.com/office/drawing/2014/main" id="{B1ED27DF-9F63-78B5-E1C3-07F01E485179}"/>
              </a:ext>
            </a:extLst>
          </p:cNvPr>
          <p:cNvSpPr>
            <a:spLocks noGrp="1"/>
          </p:cNvSpPr>
          <p:nvPr>
            <p:ph idx="1"/>
          </p:nvPr>
        </p:nvSpPr>
        <p:spPr>
          <a:xfrm>
            <a:off x="644236" y="1243733"/>
            <a:ext cx="11188700" cy="5415684"/>
          </a:xfrm>
        </p:spPr>
        <p:txBody>
          <a:bodyPr>
            <a:normAutofit fontScale="77500" lnSpcReduction="20000"/>
          </a:bodyPr>
          <a:lstStyle/>
          <a:p>
            <a:pPr marL="0" indent="0" algn="just">
              <a:buNone/>
            </a:pPr>
            <a:r>
              <a:rPr lang="tr-TR" dirty="0"/>
              <a:t>1- Sınav kutularının/evrakların ilçelere/okullara geç ulaştırılması veya sınavlardan sonra evrakların Ölçme Değerlendirme Merkezine geç gönderilmesi. </a:t>
            </a:r>
            <a:r>
              <a:rPr lang="tr-TR" dirty="0">
                <a:solidFill>
                  <a:srgbClr val="FF0000"/>
                </a:solidFill>
              </a:rPr>
              <a:t>(Sınavın uygulanacağı tarihden 2 gün önce İlçe Müdürlüklerine, 1 gün önceden okullara ulaşması ve sınav uygulandığı gün okullardan İlçelere, İlçelerden 1 gün sonrada Ölçme Değerlendirme Merkezine gönderilmeli )</a:t>
            </a:r>
          </a:p>
          <a:p>
            <a:pPr marL="0" indent="0" algn="just">
              <a:buNone/>
            </a:pPr>
            <a:endParaRPr lang="tr-TR" dirty="0"/>
          </a:p>
          <a:p>
            <a:pPr marL="0" indent="0" algn="just">
              <a:buNone/>
            </a:pPr>
            <a:r>
              <a:rPr lang="tr-TR" dirty="0"/>
              <a:t>2- odmplatform.meb.gov.tr şifrelerinin unutulması </a:t>
            </a:r>
          </a:p>
          <a:p>
            <a:pPr marL="0" indent="0" algn="just">
              <a:buNone/>
            </a:pPr>
            <a:r>
              <a:rPr lang="tr-TR" dirty="0"/>
              <a:t>(İl geneli ortak yazılı sınavlarda soru kitapcıkların okullara ulaşması için kullanılacak)</a:t>
            </a:r>
          </a:p>
          <a:p>
            <a:pPr marL="0" indent="0" algn="just">
              <a:buNone/>
            </a:pPr>
            <a:r>
              <a:rPr lang="tr-TR" dirty="0"/>
              <a:t> Kullanıcı adı : </a:t>
            </a:r>
            <a:r>
              <a:rPr lang="tr-TR" b="1" dirty="0">
                <a:solidFill>
                  <a:srgbClr val="FF0000"/>
                </a:solidFill>
              </a:rPr>
              <a:t>KURUM KODU</a:t>
            </a:r>
          </a:p>
          <a:p>
            <a:pPr marL="0" indent="0" algn="just">
              <a:buNone/>
            </a:pPr>
            <a:r>
              <a:rPr lang="tr-TR" dirty="0"/>
              <a:t>  Şifre: </a:t>
            </a:r>
            <a:r>
              <a:rPr lang="tr-TR" b="1" dirty="0">
                <a:solidFill>
                  <a:srgbClr val="FF0000"/>
                </a:solidFill>
              </a:rPr>
              <a:t>KURUM KODU</a:t>
            </a:r>
          </a:p>
          <a:p>
            <a:pPr marL="0" indent="0" algn="just">
              <a:buNone/>
            </a:pPr>
            <a:r>
              <a:rPr lang="tr-TR" dirty="0"/>
              <a:t>(İlk girişte şifre değiştirilmesi zorunlu şifre değiştirildiğinde unutulmamalı)</a:t>
            </a:r>
          </a:p>
          <a:p>
            <a:pPr marL="0" indent="0" algn="just">
              <a:buNone/>
            </a:pPr>
            <a:endParaRPr lang="tr-TR" dirty="0"/>
          </a:p>
          <a:p>
            <a:pPr marL="0" indent="0" algn="just">
              <a:buNone/>
            </a:pPr>
            <a:r>
              <a:rPr lang="tr-TR" dirty="0"/>
              <a:t>3- ‘Sınav Uygulama Yönergesi’ne yeterince dikkat edilmemesi.</a:t>
            </a:r>
          </a:p>
          <a:p>
            <a:pPr marL="0" indent="0" algn="just">
              <a:buNone/>
            </a:pPr>
            <a:endParaRPr lang="tr-TR" dirty="0"/>
          </a:p>
          <a:p>
            <a:pPr marL="0" indent="0" algn="just">
              <a:buNone/>
            </a:pPr>
            <a:r>
              <a:rPr lang="tr-TR" dirty="0"/>
              <a:t>4- Mazeret sınavlarına girecek öğrencilerin </a:t>
            </a:r>
            <a:r>
              <a:rPr lang="tr-TR" b="1" dirty="0">
                <a:solidFill>
                  <a:srgbClr val="FF0000"/>
                </a:solidFill>
              </a:rPr>
              <a:t>TAM sayısının</a:t>
            </a:r>
            <a:r>
              <a:rPr lang="tr-TR" dirty="0"/>
              <a:t> geç tespit edilmesi ve listelerin Ölçme Değerlendirme Merkezine geç gelmesi.</a:t>
            </a:r>
          </a:p>
        </p:txBody>
      </p:sp>
    </p:spTree>
    <p:extLst>
      <p:ext uri="{BB962C8B-B14F-4D97-AF65-F5344CB8AC3E}">
        <p14:creationId xmlns:p14="http://schemas.microsoft.com/office/powerpoint/2010/main" val="4585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7A312A8-8145-34B0-1016-E761A587799E}"/>
              </a:ext>
            </a:extLst>
          </p:cNvPr>
          <p:cNvSpPr>
            <a:spLocks noGrp="1"/>
          </p:cNvSpPr>
          <p:nvPr>
            <p:ph idx="1"/>
          </p:nvPr>
        </p:nvSpPr>
        <p:spPr>
          <a:xfrm>
            <a:off x="387927" y="397565"/>
            <a:ext cx="11222182" cy="5779398"/>
          </a:xfrm>
        </p:spPr>
        <p:txBody>
          <a:bodyPr>
            <a:normAutofit lnSpcReduction="10000"/>
          </a:bodyPr>
          <a:lstStyle/>
          <a:p>
            <a:pPr marL="0" indent="0" algn="just">
              <a:buNone/>
            </a:pPr>
            <a:r>
              <a:rPr lang="tr-TR" sz="3600" b="1" dirty="0">
                <a:solidFill>
                  <a:srgbClr val="C00000"/>
                </a:solidFill>
              </a:rPr>
              <a:t>ORTAK YAZILI SINAVLAR</a:t>
            </a:r>
            <a:endParaRPr lang="tr-TR" sz="3600" b="1" dirty="0">
              <a:solidFill>
                <a:srgbClr val="002060"/>
              </a:solidFill>
            </a:endParaRPr>
          </a:p>
          <a:p>
            <a:pPr marL="0" indent="0" algn="just">
              <a:buNone/>
            </a:pPr>
            <a:r>
              <a:rPr lang="tr-TR" dirty="0"/>
              <a:t>Ölçme ve Değerlendirme Yönetmeliği;</a:t>
            </a:r>
          </a:p>
          <a:p>
            <a:pPr marL="0" indent="0" algn="just">
              <a:buNone/>
            </a:pPr>
            <a:r>
              <a:rPr lang="tr-TR" b="1" dirty="0"/>
              <a:t>MADDE 5:</a:t>
            </a:r>
          </a:p>
          <a:p>
            <a:pPr marL="0" indent="0" algn="just">
              <a:buNone/>
            </a:pPr>
            <a:r>
              <a:rPr lang="tr-TR" b="1" dirty="0"/>
              <a:t>a) </a:t>
            </a:r>
            <a:r>
              <a:rPr lang="tr-TR" b="1" dirty="0">
                <a:solidFill>
                  <a:srgbClr val="FF0000"/>
                </a:solidFill>
              </a:rPr>
              <a:t>Ülke geneli </a:t>
            </a:r>
            <a:r>
              <a:rPr lang="tr-TR" dirty="0"/>
              <a:t>yapılacak ortak yazılı sınavların hangi sınıf düzeyi ve derslerden yapılacağı </a:t>
            </a:r>
            <a:r>
              <a:rPr lang="tr-TR" b="1" dirty="0">
                <a:solidFill>
                  <a:srgbClr val="FF0000"/>
                </a:solidFill>
              </a:rPr>
              <a:t>Bakanlık tarafından</a:t>
            </a:r>
            <a:r>
              <a:rPr lang="tr-TR" dirty="0"/>
              <a:t>, </a:t>
            </a:r>
            <a:r>
              <a:rPr lang="tr-TR" b="1" dirty="0">
                <a:solidFill>
                  <a:srgbClr val="FF0000"/>
                </a:solidFill>
              </a:rPr>
              <a:t>il/ilçe geneli</a:t>
            </a:r>
            <a:r>
              <a:rPr lang="tr-TR" dirty="0"/>
              <a:t> yapılacak ortak yazılı sınavların hangi sınıf düzeyi ve derslerden yapılacağı ise </a:t>
            </a:r>
            <a:r>
              <a:rPr lang="tr-TR" b="1" dirty="0">
                <a:solidFill>
                  <a:srgbClr val="FF0000"/>
                </a:solidFill>
              </a:rPr>
              <a:t>ilçe millî eğitim müdürleri kurulu tarafından</a:t>
            </a:r>
            <a:r>
              <a:rPr lang="tr-TR" dirty="0"/>
              <a:t> öğretim yılı başında ilan edilir.</a:t>
            </a:r>
          </a:p>
          <a:p>
            <a:pPr marL="0" indent="0" algn="just">
              <a:buNone/>
            </a:pPr>
            <a:r>
              <a:rPr lang="tr-TR" b="1" dirty="0"/>
              <a:t>MADDE 6:</a:t>
            </a:r>
          </a:p>
          <a:p>
            <a:pPr marL="0" indent="0" algn="just">
              <a:buNone/>
            </a:pPr>
            <a:r>
              <a:rPr lang="tr-TR" b="1" dirty="0"/>
              <a:t>b) </a:t>
            </a:r>
            <a:r>
              <a:rPr lang="tr-TR" dirty="0"/>
              <a:t>Ülke, il ve ilçe geneli </a:t>
            </a:r>
            <a:r>
              <a:rPr lang="tr-TR" b="1" dirty="0">
                <a:solidFill>
                  <a:srgbClr val="FF0000"/>
                </a:solidFill>
              </a:rPr>
              <a:t>ortak yazılı sınavların uygulanmasına ilişkin iş ve işlemler millî eğitim müdürlüklerince yürütülür. </a:t>
            </a:r>
            <a:r>
              <a:rPr lang="tr-TR" dirty="0"/>
              <a:t>Bunların haricinde diğer yazılı sınavlar aynı sınıf düzeyinde birden fazla şube sayısı bulunan okullarda ortak yapılır. </a:t>
            </a:r>
            <a:r>
              <a:rPr lang="tr-TR" b="1" dirty="0">
                <a:solidFill>
                  <a:srgbClr val="FF0000"/>
                </a:solidFill>
              </a:rPr>
              <a:t>Okul geneli ortak yazılı sınavların uygulanmasına ilişkin iş ve işlemler okul müdürlüklerince yürütülür.</a:t>
            </a:r>
          </a:p>
          <a:p>
            <a:pPr marL="0" indent="0" algn="just">
              <a:buNone/>
            </a:pPr>
            <a:endParaRPr lang="tr-TR" dirty="0"/>
          </a:p>
        </p:txBody>
      </p:sp>
    </p:spTree>
    <p:extLst>
      <p:ext uri="{BB962C8B-B14F-4D97-AF65-F5344CB8AC3E}">
        <p14:creationId xmlns:p14="http://schemas.microsoft.com/office/powerpoint/2010/main" val="3895072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4">
            <a:extLst>
              <a:ext uri="{FF2B5EF4-FFF2-40B4-BE49-F238E27FC236}">
                <a16:creationId xmlns:a16="http://schemas.microsoft.com/office/drawing/2014/main" id="{A7726039-DEC1-B76A-D520-99D6F195F9D5}"/>
              </a:ext>
            </a:extLst>
          </p:cNvPr>
          <p:cNvPicPr>
            <a:picLocks noChangeAspect="1"/>
          </p:cNvPicPr>
          <p:nvPr/>
        </p:nvPicPr>
        <p:blipFill rotWithShape="1">
          <a:blip r:embed="rId2"/>
          <a:srcRect b="67289"/>
          <a:stretch/>
        </p:blipFill>
        <p:spPr>
          <a:xfrm>
            <a:off x="128988" y="132520"/>
            <a:ext cx="11866632" cy="4726862"/>
          </a:xfrm>
          <a:prstGeom prst="rect">
            <a:avLst/>
          </a:prstGeom>
        </p:spPr>
      </p:pic>
      <p:sp>
        <p:nvSpPr>
          <p:cNvPr id="3" name="Metin kutusu 2"/>
          <p:cNvSpPr txBox="1"/>
          <p:nvPr/>
        </p:nvSpPr>
        <p:spPr>
          <a:xfrm>
            <a:off x="818605" y="5111931"/>
            <a:ext cx="10715461" cy="1446550"/>
          </a:xfrm>
          <a:prstGeom prst="rect">
            <a:avLst/>
          </a:prstGeom>
          <a:noFill/>
        </p:spPr>
        <p:txBody>
          <a:bodyPr wrap="square" rtlCol="0">
            <a:spAutoFit/>
          </a:bodyPr>
          <a:lstStyle/>
          <a:p>
            <a:r>
              <a:rPr lang="tr-TR" sz="4400" dirty="0"/>
              <a:t>Ahmet YILMAZ isimli  öğrencimizin okulunu</a:t>
            </a:r>
          </a:p>
          <a:p>
            <a:r>
              <a:rPr lang="tr-TR" sz="4400" dirty="0"/>
              <a:t>okuyabilir ya da tahmin edebilir misiniz?</a:t>
            </a:r>
          </a:p>
        </p:txBody>
      </p:sp>
      <p:sp>
        <p:nvSpPr>
          <p:cNvPr id="6" name="Dikdörtgen 5">
            <a:extLst>
              <a:ext uri="{FF2B5EF4-FFF2-40B4-BE49-F238E27FC236}">
                <a16:creationId xmlns:a16="http://schemas.microsoft.com/office/drawing/2014/main" id="{371C923C-3564-5F15-100C-A0FA256D7DA2}"/>
              </a:ext>
            </a:extLst>
          </p:cNvPr>
          <p:cNvSpPr/>
          <p:nvPr/>
        </p:nvSpPr>
        <p:spPr>
          <a:xfrm>
            <a:off x="4966447" y="3801035"/>
            <a:ext cx="3594847" cy="4213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27695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A7726039-DEC1-B76A-D520-99D6F195F9D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14561" y="315404"/>
            <a:ext cx="5264130" cy="6410309"/>
          </a:xfrm>
          <a:ln>
            <a:solidFill>
              <a:srgbClr val="FF0000"/>
            </a:solidFill>
          </a:ln>
        </p:spPr>
      </p:pic>
      <p:cxnSp>
        <p:nvCxnSpPr>
          <p:cNvPr id="6" name="Dirsek Bağlayıcısı 5"/>
          <p:cNvCxnSpPr/>
          <p:nvPr/>
        </p:nvCxnSpPr>
        <p:spPr>
          <a:xfrm>
            <a:off x="3518263" y="1367246"/>
            <a:ext cx="4302034" cy="2351314"/>
          </a:xfrm>
          <a:prstGeom prst="bentConnector3">
            <a:avLst>
              <a:gd name="adj1" fmla="val 6437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Dirsek Bağlayıcısı 6"/>
          <p:cNvCxnSpPr/>
          <p:nvPr/>
        </p:nvCxnSpPr>
        <p:spPr>
          <a:xfrm flipV="1">
            <a:off x="3439888" y="3718560"/>
            <a:ext cx="2865120" cy="2612572"/>
          </a:xfrm>
          <a:prstGeom prst="bentConnector3">
            <a:avLst>
              <a:gd name="adj1"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Dirsek Bağlayıcısı 8"/>
          <p:cNvCxnSpPr/>
          <p:nvPr/>
        </p:nvCxnSpPr>
        <p:spPr>
          <a:xfrm flipV="1">
            <a:off x="2159726" y="3004457"/>
            <a:ext cx="4162697" cy="3222173"/>
          </a:xfrm>
          <a:prstGeom prst="bentConnector3">
            <a:avLst>
              <a:gd name="adj1" fmla="val 3347"/>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Dirsek Bağlayıcısı 20"/>
          <p:cNvCxnSpPr/>
          <p:nvPr/>
        </p:nvCxnSpPr>
        <p:spPr>
          <a:xfrm>
            <a:off x="1227909" y="1750422"/>
            <a:ext cx="5077099" cy="357052"/>
          </a:xfrm>
          <a:prstGeom prst="bentConnector3">
            <a:avLst>
              <a:gd name="adj1"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Metin kutusu 22"/>
          <p:cNvSpPr txBox="1"/>
          <p:nvPr/>
        </p:nvSpPr>
        <p:spPr>
          <a:xfrm>
            <a:off x="6918356" y="856238"/>
            <a:ext cx="4014851" cy="2585323"/>
          </a:xfrm>
          <a:prstGeom prst="rect">
            <a:avLst/>
          </a:prstGeom>
          <a:noFill/>
        </p:spPr>
        <p:txBody>
          <a:bodyPr wrap="square" rtlCol="0">
            <a:spAutoFit/>
          </a:bodyPr>
          <a:lstStyle/>
          <a:p>
            <a:r>
              <a:rPr lang="tr-TR" dirty="0"/>
              <a:t>MAZERET SINAV OPTİĞİ</a:t>
            </a:r>
          </a:p>
          <a:p>
            <a:endParaRPr lang="tr-TR" dirty="0"/>
          </a:p>
          <a:p>
            <a:r>
              <a:rPr lang="tr-TR" dirty="0"/>
              <a:t>Öğrenci sınava girmiş.</a:t>
            </a:r>
          </a:p>
          <a:p>
            <a:pPr marL="285750" indent="-285750">
              <a:buFont typeface="Arial" panose="020B0604020202020204" pitchFamily="34" charset="0"/>
              <a:buChar char="•"/>
            </a:pPr>
            <a:r>
              <a:rPr lang="tr-TR" dirty="0"/>
              <a:t>T.C. yok</a:t>
            </a:r>
          </a:p>
          <a:p>
            <a:pPr marL="285750" indent="-285750">
              <a:buFont typeface="Arial" panose="020B0604020202020204" pitchFamily="34" charset="0"/>
              <a:buChar char="•"/>
            </a:pPr>
            <a:r>
              <a:rPr lang="tr-TR" dirty="0"/>
              <a:t>Okul ismi yok</a:t>
            </a:r>
          </a:p>
          <a:p>
            <a:pPr marL="285750" indent="-285750">
              <a:buFont typeface="Arial" panose="020B0604020202020204" pitchFamily="34" charset="0"/>
              <a:buChar char="•"/>
            </a:pPr>
            <a:r>
              <a:rPr lang="tr-TR" dirty="0"/>
              <a:t>İlçe yok </a:t>
            </a:r>
          </a:p>
          <a:p>
            <a:pPr marL="285750" indent="-285750">
              <a:buFont typeface="Arial" panose="020B0604020202020204" pitchFamily="34" charset="0"/>
              <a:buChar char="•"/>
            </a:pPr>
            <a:r>
              <a:rPr lang="tr-TR" dirty="0"/>
              <a:t>Gözetmen öğretmen imza atmış</a:t>
            </a:r>
          </a:p>
          <a:p>
            <a:endParaRPr lang="tr-TR" dirty="0"/>
          </a:p>
          <a:p>
            <a:endParaRPr lang="tr-TR" dirty="0"/>
          </a:p>
        </p:txBody>
      </p:sp>
      <p:sp>
        <p:nvSpPr>
          <p:cNvPr id="26" name="Metin kutusu 25"/>
          <p:cNvSpPr txBox="1"/>
          <p:nvPr/>
        </p:nvSpPr>
        <p:spPr>
          <a:xfrm>
            <a:off x="6622669" y="3788152"/>
            <a:ext cx="5308074" cy="2031325"/>
          </a:xfrm>
          <a:prstGeom prst="rect">
            <a:avLst/>
          </a:prstGeom>
          <a:noFill/>
        </p:spPr>
        <p:txBody>
          <a:bodyPr wrap="square" rtlCol="0">
            <a:spAutoFit/>
          </a:bodyPr>
          <a:lstStyle/>
          <a:p>
            <a:r>
              <a:rPr lang="tr-TR" dirty="0">
                <a:solidFill>
                  <a:srgbClr val="FF0000"/>
                </a:solidFill>
              </a:rPr>
              <a:t>Ahmet Yılmaz isimli öğrencinin mağdur olmaması için </a:t>
            </a:r>
          </a:p>
          <a:p>
            <a:pPr marL="285750" indent="-285750">
              <a:buFont typeface="Arial" panose="020B0604020202020204" pitchFamily="34" charset="0"/>
              <a:buChar char="•"/>
            </a:pPr>
            <a:r>
              <a:rPr lang="tr-TR" dirty="0"/>
              <a:t>Van’daki tüm Ahmet Yılmaz’ları bulduk ve sıraladık</a:t>
            </a:r>
          </a:p>
          <a:p>
            <a:pPr marL="285750" indent="-285750">
              <a:buFont typeface="Arial" panose="020B0604020202020204" pitchFamily="34" charset="0"/>
              <a:buChar char="•"/>
            </a:pPr>
            <a:r>
              <a:rPr lang="tr-TR" dirty="0"/>
              <a:t>Numarası 32 olanları ayırdık.</a:t>
            </a:r>
          </a:p>
          <a:p>
            <a:pPr marL="285750" indent="-285750">
              <a:buFont typeface="Arial" panose="020B0604020202020204" pitchFamily="34" charset="0"/>
              <a:buChar char="•"/>
            </a:pPr>
            <a:r>
              <a:rPr lang="tr-TR" dirty="0"/>
              <a:t>2 öğrenci tespit ettik </a:t>
            </a:r>
          </a:p>
          <a:p>
            <a:pPr marL="285750" indent="-285750">
              <a:buFont typeface="Arial" panose="020B0604020202020204" pitchFamily="34" charset="0"/>
              <a:buChar char="•"/>
            </a:pPr>
            <a:r>
              <a:rPr lang="tr-TR" dirty="0"/>
              <a:t>Tespit edilen öğrencilerin okullarını aradık.</a:t>
            </a:r>
          </a:p>
          <a:p>
            <a:pPr marL="285750" indent="-285750">
              <a:buFont typeface="Arial" panose="020B0604020202020204" pitchFamily="34" charset="0"/>
              <a:buChar char="•"/>
            </a:pPr>
            <a:r>
              <a:rPr lang="tr-TR" dirty="0"/>
              <a:t>Sonra soru kitapçığıyla cevap kağıdını karşılaştırdık.</a:t>
            </a:r>
          </a:p>
          <a:p>
            <a:pPr marL="285750" indent="-285750">
              <a:buFont typeface="Arial" panose="020B0604020202020204" pitchFamily="34" charset="0"/>
              <a:buChar char="•"/>
            </a:pPr>
            <a:r>
              <a:rPr lang="tr-TR" dirty="0"/>
              <a:t>Öğrenci cevap kağıdını tarayıp sisteme aktardık.</a:t>
            </a:r>
          </a:p>
        </p:txBody>
      </p:sp>
      <p:sp>
        <p:nvSpPr>
          <p:cNvPr id="27" name="Metin kutusu 26"/>
          <p:cNvSpPr txBox="1"/>
          <p:nvPr/>
        </p:nvSpPr>
        <p:spPr>
          <a:xfrm>
            <a:off x="6096000" y="6079382"/>
            <a:ext cx="5975750" cy="646331"/>
          </a:xfrm>
          <a:prstGeom prst="rect">
            <a:avLst/>
          </a:prstGeom>
          <a:noFill/>
        </p:spPr>
        <p:txBody>
          <a:bodyPr wrap="square" rtlCol="0">
            <a:spAutoFit/>
          </a:bodyPr>
          <a:lstStyle/>
          <a:p>
            <a:r>
              <a:rPr lang="tr-TR" dirty="0"/>
              <a:t>Ahmet’in sınavdan kaç puan aldığını bilmiyoruz ama gözetmen bizden 3 saatimizi aldı.</a:t>
            </a:r>
          </a:p>
        </p:txBody>
      </p:sp>
    </p:spTree>
    <p:extLst>
      <p:ext uri="{BB962C8B-B14F-4D97-AF65-F5344CB8AC3E}">
        <p14:creationId xmlns:p14="http://schemas.microsoft.com/office/powerpoint/2010/main" val="3812228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844" t="6031" r="-844" b="9502"/>
          <a:stretch/>
        </p:blipFill>
        <p:spPr>
          <a:xfrm>
            <a:off x="6384348" y="683568"/>
            <a:ext cx="5473267" cy="5994323"/>
          </a:xfrm>
          <a:prstGeom prst="rect">
            <a:avLst/>
          </a:prstGeom>
        </p:spPr>
      </p:pic>
      <p:sp>
        <p:nvSpPr>
          <p:cNvPr id="4" name="Dikdörtgen 3"/>
          <p:cNvSpPr/>
          <p:nvPr/>
        </p:nvSpPr>
        <p:spPr>
          <a:xfrm>
            <a:off x="334385" y="221903"/>
            <a:ext cx="5457713" cy="461665"/>
          </a:xfrm>
          <a:prstGeom prst="rect">
            <a:avLst/>
          </a:prstGeom>
        </p:spPr>
        <p:txBody>
          <a:bodyPr wrap="none">
            <a:spAutoFit/>
          </a:bodyPr>
          <a:lstStyle/>
          <a:p>
            <a:r>
              <a:rPr lang="tr-TR" sz="2400" dirty="0"/>
              <a:t>5) Farklı veya yanlış cevap kâğıdı kullanımı.</a:t>
            </a:r>
          </a:p>
        </p:txBody>
      </p:sp>
      <p:pic>
        <p:nvPicPr>
          <p:cNvPr id="8" name="Resim 7">
            <a:extLst>
              <a:ext uri="{FF2B5EF4-FFF2-40B4-BE49-F238E27FC236}">
                <a16:creationId xmlns:a16="http://schemas.microsoft.com/office/drawing/2014/main" id="{A3284DE2-351A-E69B-8943-90729D5E5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43" y="741839"/>
            <a:ext cx="5381455" cy="5994322"/>
          </a:xfrm>
          <a:prstGeom prst="rect">
            <a:avLst/>
          </a:prstGeom>
        </p:spPr>
      </p:pic>
    </p:spTree>
    <p:extLst>
      <p:ext uri="{BB962C8B-B14F-4D97-AF65-F5344CB8AC3E}">
        <p14:creationId xmlns:p14="http://schemas.microsoft.com/office/powerpoint/2010/main" val="3327920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356465" y="2877630"/>
            <a:ext cx="2522027" cy="1938992"/>
          </a:xfrm>
          <a:prstGeom prst="rect">
            <a:avLst/>
          </a:prstGeom>
        </p:spPr>
        <p:txBody>
          <a:bodyPr wrap="square">
            <a:spAutoFit/>
          </a:bodyPr>
          <a:lstStyle/>
          <a:p>
            <a:r>
              <a:rPr lang="tr-TR" sz="2400" dirty="0"/>
              <a:t>6) Oturum veya sınava girdi/girmedi bilgilerinin yanlış kodlanması.</a:t>
            </a:r>
          </a:p>
        </p:txBody>
      </p:sp>
      <p:cxnSp>
        <p:nvCxnSpPr>
          <p:cNvPr id="12" name="Dirsek Bağlayıcısı 11"/>
          <p:cNvCxnSpPr/>
          <p:nvPr/>
        </p:nvCxnSpPr>
        <p:spPr>
          <a:xfrm>
            <a:off x="4659086" y="1149531"/>
            <a:ext cx="4511040" cy="2821577"/>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irsek Bağlayıcısı 12"/>
          <p:cNvCxnSpPr/>
          <p:nvPr/>
        </p:nvCxnSpPr>
        <p:spPr>
          <a:xfrm flipV="1">
            <a:off x="2302905" y="3964960"/>
            <a:ext cx="6502837" cy="2185851"/>
          </a:xfrm>
          <a:prstGeom prst="bent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211EE8DA-A166-1681-6DF6-793D67BA27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7241" y="519953"/>
            <a:ext cx="5181599" cy="6400799"/>
          </a:xfrm>
          <a:prstGeom prst="rect">
            <a:avLst/>
          </a:prstGeom>
        </p:spPr>
      </p:pic>
    </p:spTree>
    <p:extLst>
      <p:ext uri="{BB962C8B-B14F-4D97-AF65-F5344CB8AC3E}">
        <p14:creationId xmlns:p14="http://schemas.microsoft.com/office/powerpoint/2010/main" val="1991580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231085" y="3468188"/>
            <a:ext cx="2860829" cy="1938992"/>
          </a:xfrm>
          <a:prstGeom prst="rect">
            <a:avLst/>
          </a:prstGeom>
        </p:spPr>
        <p:txBody>
          <a:bodyPr wrap="square">
            <a:spAutoFit/>
          </a:bodyPr>
          <a:lstStyle/>
          <a:p>
            <a:r>
              <a:rPr lang="tr-TR" sz="2400" dirty="0"/>
              <a:t>7) Cevap kâğıdındaki kılavuz çizgileri veya karekodun karalanması/tahrip edilmesi.</a:t>
            </a:r>
          </a:p>
        </p:txBody>
      </p:sp>
      <p:cxnSp>
        <p:nvCxnSpPr>
          <p:cNvPr id="6" name="Düz Bağlayıcı 5"/>
          <p:cNvCxnSpPr/>
          <p:nvPr/>
        </p:nvCxnSpPr>
        <p:spPr>
          <a:xfrm flipV="1">
            <a:off x="1837509" y="2090057"/>
            <a:ext cx="26125" cy="43543"/>
          </a:xfrm>
          <a:prstGeom prst="line">
            <a:avLst/>
          </a:prstGeom>
        </p:spPr>
        <p:style>
          <a:lnRef idx="1">
            <a:schemeClr val="dk1"/>
          </a:lnRef>
          <a:fillRef idx="0">
            <a:schemeClr val="dk1"/>
          </a:fillRef>
          <a:effectRef idx="0">
            <a:schemeClr val="dk1"/>
          </a:effectRef>
          <a:fontRef idx="minor">
            <a:schemeClr val="tx1"/>
          </a:fontRef>
        </p:style>
      </p:cxnSp>
      <p:cxnSp>
        <p:nvCxnSpPr>
          <p:cNvPr id="8" name="Düz Bağlayıcı 7"/>
          <p:cNvCxnSpPr/>
          <p:nvPr/>
        </p:nvCxnSpPr>
        <p:spPr>
          <a:xfrm>
            <a:off x="505099" y="1114697"/>
            <a:ext cx="8708" cy="1306286"/>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Düz Bağlayıcı 12"/>
          <p:cNvCxnSpPr/>
          <p:nvPr/>
        </p:nvCxnSpPr>
        <p:spPr>
          <a:xfrm>
            <a:off x="4389120" y="2142308"/>
            <a:ext cx="165463" cy="1828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Dirsek Bağlayıcısı 15"/>
          <p:cNvCxnSpPr/>
          <p:nvPr/>
        </p:nvCxnSpPr>
        <p:spPr>
          <a:xfrm>
            <a:off x="4480560" y="2182943"/>
            <a:ext cx="4659086" cy="1837509"/>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irsek Bağlayıcısı 16"/>
          <p:cNvCxnSpPr/>
          <p:nvPr/>
        </p:nvCxnSpPr>
        <p:spPr>
          <a:xfrm>
            <a:off x="513807" y="1338212"/>
            <a:ext cx="6313715" cy="2246812"/>
          </a:xfrm>
          <a:prstGeom prst="bentConnector3">
            <a:avLst>
              <a:gd name="adj1"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Resim 4">
            <a:extLst>
              <a:ext uri="{FF2B5EF4-FFF2-40B4-BE49-F238E27FC236}">
                <a16:creationId xmlns:a16="http://schemas.microsoft.com/office/drawing/2014/main" id="{2936E732-4C13-B3B0-0A4A-3D513227D5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6487" y="442202"/>
            <a:ext cx="5169555" cy="6852136"/>
          </a:xfrm>
          <a:prstGeom prst="rect">
            <a:avLst/>
          </a:prstGeom>
        </p:spPr>
      </p:pic>
    </p:spTree>
    <p:extLst>
      <p:ext uri="{BB962C8B-B14F-4D97-AF65-F5344CB8AC3E}">
        <p14:creationId xmlns:p14="http://schemas.microsoft.com/office/powerpoint/2010/main" val="879831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29835" y="3193201"/>
            <a:ext cx="6093987" cy="830997"/>
          </a:xfrm>
          <a:prstGeom prst="rect">
            <a:avLst/>
          </a:prstGeom>
        </p:spPr>
        <p:txBody>
          <a:bodyPr wrap="square">
            <a:spAutoFit/>
          </a:bodyPr>
          <a:lstStyle/>
          <a:p>
            <a:pPr algn="ctr"/>
            <a:r>
              <a:rPr lang="tr-TR" sz="2400" dirty="0"/>
              <a:t>8) Öğrenci işaretlemesine rağmen girmedi işaretlenmesi, </a:t>
            </a:r>
            <a:r>
              <a:rPr lang="tr-TR" sz="2400" dirty="0" err="1"/>
              <a:t>T.C’ye</a:t>
            </a:r>
            <a:r>
              <a:rPr lang="tr-TR" sz="2400" dirty="0"/>
              <a:t> öğrenci müdahalesi</a:t>
            </a:r>
          </a:p>
        </p:txBody>
      </p:sp>
      <p:cxnSp>
        <p:nvCxnSpPr>
          <p:cNvPr id="6" name="Düz Bağlayıcı 5"/>
          <p:cNvCxnSpPr/>
          <p:nvPr/>
        </p:nvCxnSpPr>
        <p:spPr>
          <a:xfrm flipV="1">
            <a:off x="1837509" y="2090057"/>
            <a:ext cx="26125" cy="43543"/>
          </a:xfrm>
          <a:prstGeom prst="line">
            <a:avLst/>
          </a:prstGeom>
        </p:spPr>
        <p:style>
          <a:lnRef idx="1">
            <a:schemeClr val="dk1"/>
          </a:lnRef>
          <a:fillRef idx="0">
            <a:schemeClr val="dk1"/>
          </a:fillRef>
          <a:effectRef idx="0">
            <a:schemeClr val="dk1"/>
          </a:effectRef>
          <a:fontRef idx="minor">
            <a:schemeClr val="tx1"/>
          </a:fontRef>
        </p:style>
      </p:cxnSp>
      <p:pic>
        <p:nvPicPr>
          <p:cNvPr id="3" name="Resim 2">
            <a:extLst>
              <a:ext uri="{FF2B5EF4-FFF2-40B4-BE49-F238E27FC236}">
                <a16:creationId xmlns:a16="http://schemas.microsoft.com/office/drawing/2014/main" id="{06A46CD2-A1E0-6CE9-41F8-A203B47EC1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9008" y="0"/>
            <a:ext cx="4867275" cy="6857999"/>
          </a:xfrm>
          <a:prstGeom prst="rect">
            <a:avLst/>
          </a:prstGeom>
        </p:spPr>
      </p:pic>
      <p:cxnSp>
        <p:nvCxnSpPr>
          <p:cNvPr id="5" name="Bağlayıcı: Dirsek 4">
            <a:extLst>
              <a:ext uri="{FF2B5EF4-FFF2-40B4-BE49-F238E27FC236}">
                <a16:creationId xmlns:a16="http://schemas.microsoft.com/office/drawing/2014/main" id="{C6BEE39F-A49C-0CB4-A3EB-CA3CC5B547A0}"/>
              </a:ext>
            </a:extLst>
          </p:cNvPr>
          <p:cNvCxnSpPr/>
          <p:nvPr/>
        </p:nvCxnSpPr>
        <p:spPr>
          <a:xfrm flipV="1">
            <a:off x="2088776" y="3608699"/>
            <a:ext cx="3792071" cy="3182470"/>
          </a:xfrm>
          <a:prstGeom prst="bentConnector3">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Bağlayıcı: Dirsek 9">
            <a:extLst>
              <a:ext uri="{FF2B5EF4-FFF2-40B4-BE49-F238E27FC236}">
                <a16:creationId xmlns:a16="http://schemas.microsoft.com/office/drawing/2014/main" id="{7CEC5FF8-74F4-3425-BB8F-2B0F59DD8233}"/>
              </a:ext>
            </a:extLst>
          </p:cNvPr>
          <p:cNvCxnSpPr/>
          <p:nvPr/>
        </p:nvCxnSpPr>
        <p:spPr>
          <a:xfrm>
            <a:off x="1156447" y="2017059"/>
            <a:ext cx="2814918" cy="2133600"/>
          </a:xfrm>
          <a:prstGeom prst="bent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235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29835" y="3193201"/>
            <a:ext cx="6093987" cy="461665"/>
          </a:xfrm>
          <a:prstGeom prst="rect">
            <a:avLst/>
          </a:prstGeom>
        </p:spPr>
        <p:txBody>
          <a:bodyPr wrap="square">
            <a:spAutoFit/>
          </a:bodyPr>
          <a:lstStyle/>
          <a:p>
            <a:pPr algn="ctr"/>
            <a:r>
              <a:rPr lang="tr-TR" sz="2400" dirty="0"/>
              <a:t>9) İki oturum işaretlenmesi</a:t>
            </a:r>
          </a:p>
        </p:txBody>
      </p:sp>
      <p:cxnSp>
        <p:nvCxnSpPr>
          <p:cNvPr id="6" name="Düz Bağlayıcı 5"/>
          <p:cNvCxnSpPr/>
          <p:nvPr/>
        </p:nvCxnSpPr>
        <p:spPr>
          <a:xfrm flipV="1">
            <a:off x="1837509" y="2090057"/>
            <a:ext cx="26125" cy="43543"/>
          </a:xfrm>
          <a:prstGeom prst="line">
            <a:avLst/>
          </a:prstGeom>
        </p:spPr>
        <p:style>
          <a:lnRef idx="1">
            <a:schemeClr val="dk1"/>
          </a:lnRef>
          <a:fillRef idx="0">
            <a:schemeClr val="dk1"/>
          </a:fillRef>
          <a:effectRef idx="0">
            <a:schemeClr val="dk1"/>
          </a:effectRef>
          <a:fontRef idx="minor">
            <a:schemeClr val="tx1"/>
          </a:fontRef>
        </p:style>
      </p:cxnSp>
      <p:pic>
        <p:nvPicPr>
          <p:cNvPr id="5" name="Resim 4">
            <a:extLst>
              <a:ext uri="{FF2B5EF4-FFF2-40B4-BE49-F238E27FC236}">
                <a16:creationId xmlns:a16="http://schemas.microsoft.com/office/drawing/2014/main" id="{A2886653-76C4-3C55-64F8-415BC78BAE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3762" y="249121"/>
            <a:ext cx="4868935" cy="6857655"/>
          </a:xfrm>
          <a:prstGeom prst="rect">
            <a:avLst/>
          </a:prstGeom>
        </p:spPr>
      </p:pic>
      <p:cxnSp>
        <p:nvCxnSpPr>
          <p:cNvPr id="3" name="Bağlayıcı: Dirsek 2">
            <a:extLst>
              <a:ext uri="{FF2B5EF4-FFF2-40B4-BE49-F238E27FC236}">
                <a16:creationId xmlns:a16="http://schemas.microsoft.com/office/drawing/2014/main" id="{5775C3D5-B1DB-63AE-D020-67012AE4A8E1}"/>
              </a:ext>
            </a:extLst>
          </p:cNvPr>
          <p:cNvCxnSpPr/>
          <p:nvPr/>
        </p:nvCxnSpPr>
        <p:spPr>
          <a:xfrm rot="16200000" flipH="1">
            <a:off x="4875917" y="1022859"/>
            <a:ext cx="2341554" cy="1999130"/>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207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47765" y="3193201"/>
            <a:ext cx="6076057" cy="830997"/>
          </a:xfrm>
          <a:prstGeom prst="rect">
            <a:avLst/>
          </a:prstGeom>
        </p:spPr>
        <p:txBody>
          <a:bodyPr wrap="square">
            <a:spAutoFit/>
          </a:bodyPr>
          <a:lstStyle/>
          <a:p>
            <a:pPr algn="ctr"/>
            <a:r>
              <a:rPr lang="tr-TR" sz="2400" dirty="0"/>
              <a:t>10) Çoktan seçmeli soruların işaretlenmemesi</a:t>
            </a:r>
          </a:p>
          <a:p>
            <a:pPr algn="ctr"/>
            <a:endParaRPr lang="tr-TR" sz="2400" dirty="0"/>
          </a:p>
        </p:txBody>
      </p:sp>
      <p:cxnSp>
        <p:nvCxnSpPr>
          <p:cNvPr id="6" name="Düz Bağlayıcı 5"/>
          <p:cNvCxnSpPr/>
          <p:nvPr/>
        </p:nvCxnSpPr>
        <p:spPr>
          <a:xfrm flipV="1">
            <a:off x="1837509" y="2090057"/>
            <a:ext cx="26125" cy="43543"/>
          </a:xfrm>
          <a:prstGeom prst="line">
            <a:avLst/>
          </a:prstGeom>
        </p:spPr>
        <p:style>
          <a:lnRef idx="1">
            <a:schemeClr val="dk1"/>
          </a:lnRef>
          <a:fillRef idx="0">
            <a:schemeClr val="dk1"/>
          </a:fillRef>
          <a:effectRef idx="0">
            <a:schemeClr val="dk1"/>
          </a:effectRef>
          <a:fontRef idx="minor">
            <a:schemeClr val="tx1"/>
          </a:fontRef>
        </p:style>
      </p:cxnSp>
      <p:pic>
        <p:nvPicPr>
          <p:cNvPr id="8" name="Resim 7">
            <a:extLst>
              <a:ext uri="{FF2B5EF4-FFF2-40B4-BE49-F238E27FC236}">
                <a16:creationId xmlns:a16="http://schemas.microsoft.com/office/drawing/2014/main" id="{0A0A6BCD-471E-E118-F472-46DA65FD8D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6850" y="5476"/>
            <a:ext cx="4870703" cy="6852524"/>
          </a:xfrm>
          <a:prstGeom prst="rect">
            <a:avLst/>
          </a:prstGeom>
        </p:spPr>
      </p:pic>
      <p:cxnSp>
        <p:nvCxnSpPr>
          <p:cNvPr id="3" name="Bağlayıcı: Dirsek 2">
            <a:extLst>
              <a:ext uri="{FF2B5EF4-FFF2-40B4-BE49-F238E27FC236}">
                <a16:creationId xmlns:a16="http://schemas.microsoft.com/office/drawing/2014/main" id="{04CD7E4E-656C-A5CB-0803-1C87221F53F6}"/>
              </a:ext>
            </a:extLst>
          </p:cNvPr>
          <p:cNvCxnSpPr/>
          <p:nvPr/>
        </p:nvCxnSpPr>
        <p:spPr>
          <a:xfrm>
            <a:off x="1586753" y="2572871"/>
            <a:ext cx="4150659" cy="856129"/>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Dikdörtgen 4">
            <a:extLst>
              <a:ext uri="{FF2B5EF4-FFF2-40B4-BE49-F238E27FC236}">
                <a16:creationId xmlns:a16="http://schemas.microsoft.com/office/drawing/2014/main" id="{0AA35818-3E7C-24B3-C376-246B09E311DD}"/>
              </a:ext>
            </a:extLst>
          </p:cNvPr>
          <p:cNvSpPr/>
          <p:nvPr/>
        </p:nvSpPr>
        <p:spPr>
          <a:xfrm>
            <a:off x="923365" y="1775012"/>
            <a:ext cx="637263" cy="16539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noFill/>
            </a:endParaRPr>
          </a:p>
        </p:txBody>
      </p:sp>
    </p:spTree>
    <p:extLst>
      <p:ext uri="{BB962C8B-B14F-4D97-AF65-F5344CB8AC3E}">
        <p14:creationId xmlns:p14="http://schemas.microsoft.com/office/powerpoint/2010/main" val="2103014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889812" y="3193201"/>
            <a:ext cx="5898775" cy="830997"/>
          </a:xfrm>
          <a:prstGeom prst="rect">
            <a:avLst/>
          </a:prstGeom>
        </p:spPr>
        <p:txBody>
          <a:bodyPr wrap="square">
            <a:spAutoFit/>
          </a:bodyPr>
          <a:lstStyle/>
          <a:p>
            <a:r>
              <a:rPr lang="tr-TR" sz="2400" dirty="0"/>
              <a:t>11) Açık uçlu soruların belirlenen alanın dışına yazılması</a:t>
            </a:r>
          </a:p>
        </p:txBody>
      </p:sp>
      <p:cxnSp>
        <p:nvCxnSpPr>
          <p:cNvPr id="6" name="Düz Bağlayıcı 5"/>
          <p:cNvCxnSpPr/>
          <p:nvPr/>
        </p:nvCxnSpPr>
        <p:spPr>
          <a:xfrm flipV="1">
            <a:off x="1837509" y="2090057"/>
            <a:ext cx="26125" cy="43543"/>
          </a:xfrm>
          <a:prstGeom prst="line">
            <a:avLst/>
          </a:prstGeom>
        </p:spPr>
        <p:style>
          <a:lnRef idx="1">
            <a:schemeClr val="dk1"/>
          </a:lnRef>
          <a:fillRef idx="0">
            <a:schemeClr val="dk1"/>
          </a:fillRef>
          <a:effectRef idx="0">
            <a:schemeClr val="dk1"/>
          </a:effectRef>
          <a:fontRef idx="minor">
            <a:schemeClr val="tx1"/>
          </a:fontRef>
        </p:style>
      </p:cxnSp>
      <p:pic>
        <p:nvPicPr>
          <p:cNvPr id="8" name="Resim 7">
            <a:extLst>
              <a:ext uri="{FF2B5EF4-FFF2-40B4-BE49-F238E27FC236}">
                <a16:creationId xmlns:a16="http://schemas.microsoft.com/office/drawing/2014/main" id="{3C50A425-639D-7E59-E1F8-225C4CAF581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8449" y="115389"/>
            <a:ext cx="4868394" cy="6742610"/>
          </a:xfrm>
          <a:prstGeom prst="rect">
            <a:avLst/>
          </a:prstGeom>
        </p:spPr>
      </p:pic>
      <p:cxnSp>
        <p:nvCxnSpPr>
          <p:cNvPr id="10" name="Bağlayıcı: Dirsek 9">
            <a:extLst>
              <a:ext uri="{FF2B5EF4-FFF2-40B4-BE49-F238E27FC236}">
                <a16:creationId xmlns:a16="http://schemas.microsoft.com/office/drawing/2014/main" id="{AB036EA1-A130-B682-7AA9-BE5E91F188FA}"/>
              </a:ext>
            </a:extLst>
          </p:cNvPr>
          <p:cNvCxnSpPr>
            <a:cxnSpLocks/>
          </p:cNvCxnSpPr>
          <p:nvPr/>
        </p:nvCxnSpPr>
        <p:spPr>
          <a:xfrm rot="16200000" flipH="1">
            <a:off x="5192806" y="2731993"/>
            <a:ext cx="775447" cy="618565"/>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Bağlayıcı: Dirsek 12">
            <a:extLst>
              <a:ext uri="{FF2B5EF4-FFF2-40B4-BE49-F238E27FC236}">
                <a16:creationId xmlns:a16="http://schemas.microsoft.com/office/drawing/2014/main" id="{1C4EE04B-511C-4561-5CEC-650459427582}"/>
              </a:ext>
            </a:extLst>
          </p:cNvPr>
          <p:cNvCxnSpPr/>
          <p:nvPr/>
        </p:nvCxnSpPr>
        <p:spPr>
          <a:xfrm rot="5400000" flipH="1" flipV="1">
            <a:off x="4607859" y="3720354"/>
            <a:ext cx="1595717" cy="268941"/>
          </a:xfrm>
          <a:prstGeom prst="bent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211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B901102-9389-6FF9-B107-C6D15438B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781" y="233970"/>
            <a:ext cx="4440025" cy="4106354"/>
          </a:xfrm>
          <a:prstGeom prst="rect">
            <a:avLst/>
          </a:prstGeom>
        </p:spPr>
      </p:pic>
      <p:sp>
        <p:nvSpPr>
          <p:cNvPr id="5" name="Metin kutusu 4">
            <a:extLst>
              <a:ext uri="{FF2B5EF4-FFF2-40B4-BE49-F238E27FC236}">
                <a16:creationId xmlns:a16="http://schemas.microsoft.com/office/drawing/2014/main" id="{8A1BC45E-17DB-187F-3FE6-D99C14082FE1}"/>
              </a:ext>
            </a:extLst>
          </p:cNvPr>
          <p:cNvSpPr txBox="1"/>
          <p:nvPr/>
        </p:nvSpPr>
        <p:spPr>
          <a:xfrm>
            <a:off x="1659116" y="4548073"/>
            <a:ext cx="8003357" cy="830997"/>
          </a:xfrm>
          <a:prstGeom prst="rect">
            <a:avLst/>
          </a:prstGeom>
          <a:noFill/>
        </p:spPr>
        <p:txBody>
          <a:bodyPr wrap="square" rtlCol="0">
            <a:spAutoFit/>
          </a:bodyPr>
          <a:lstStyle/>
          <a:p>
            <a:pPr algn="ctr"/>
            <a:r>
              <a:rPr lang="tr-TR" sz="2400" b="1" dirty="0"/>
              <a:t>VAN </a:t>
            </a:r>
          </a:p>
          <a:p>
            <a:pPr algn="ctr"/>
            <a:r>
              <a:rPr lang="tr-TR" sz="2400" b="1" dirty="0"/>
              <a:t>ÖLÇME DEĞERLENDİRME MERKEZİ</a:t>
            </a:r>
          </a:p>
        </p:txBody>
      </p:sp>
      <p:sp>
        <p:nvSpPr>
          <p:cNvPr id="8" name="Metin kutusu 7">
            <a:extLst>
              <a:ext uri="{FF2B5EF4-FFF2-40B4-BE49-F238E27FC236}">
                <a16:creationId xmlns:a16="http://schemas.microsoft.com/office/drawing/2014/main" id="{EFBF351E-20FC-FF1B-40CC-9C99C3ACA052}"/>
              </a:ext>
            </a:extLst>
          </p:cNvPr>
          <p:cNvSpPr txBox="1"/>
          <p:nvPr/>
        </p:nvSpPr>
        <p:spPr>
          <a:xfrm>
            <a:off x="65988" y="5379070"/>
            <a:ext cx="11698664" cy="707886"/>
          </a:xfrm>
          <a:prstGeom prst="rect">
            <a:avLst/>
          </a:prstGeom>
          <a:noFill/>
        </p:spPr>
        <p:txBody>
          <a:bodyPr wrap="square" rtlCol="0">
            <a:spAutoFit/>
          </a:bodyPr>
          <a:lstStyle/>
          <a:p>
            <a:pPr algn="ctr"/>
            <a:r>
              <a:rPr lang="tr-TR" sz="4000" b="1" dirty="0">
                <a:solidFill>
                  <a:srgbClr val="C00000"/>
                </a:solidFill>
              </a:rPr>
              <a:t>DİNLEDİĞİNİZ İÇİN TEŞEKKÜRLER…</a:t>
            </a:r>
          </a:p>
        </p:txBody>
      </p:sp>
    </p:spTree>
    <p:extLst>
      <p:ext uri="{BB962C8B-B14F-4D97-AF65-F5344CB8AC3E}">
        <p14:creationId xmlns:p14="http://schemas.microsoft.com/office/powerpoint/2010/main" val="330644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9F96D38-00AE-985E-F052-DA995657CCB0}"/>
              </a:ext>
            </a:extLst>
          </p:cNvPr>
          <p:cNvSpPr>
            <a:spLocks noGrp="1"/>
          </p:cNvSpPr>
          <p:nvPr>
            <p:ph idx="1"/>
          </p:nvPr>
        </p:nvSpPr>
        <p:spPr>
          <a:xfrm>
            <a:off x="321365" y="457999"/>
            <a:ext cx="10515600" cy="6244951"/>
          </a:xfrm>
        </p:spPr>
        <p:txBody>
          <a:bodyPr>
            <a:normAutofit/>
          </a:bodyPr>
          <a:lstStyle/>
          <a:p>
            <a:pPr marL="0" indent="0" algn="just">
              <a:buNone/>
            </a:pPr>
            <a:r>
              <a:rPr lang="tr-TR" b="1" dirty="0"/>
              <a:t>c) </a:t>
            </a:r>
            <a:r>
              <a:rPr lang="tr-TR" dirty="0"/>
              <a:t>Bakanlıkça ve İlçe Millî Eğitim Müdürleri Kurulu tarafından ortak yapılması   kararlaştırılan sınavların </a:t>
            </a:r>
            <a:r>
              <a:rPr lang="tr-TR" b="1" dirty="0">
                <a:solidFill>
                  <a:srgbClr val="FF0000"/>
                </a:solidFill>
              </a:rPr>
              <a:t>dışında</a:t>
            </a:r>
            <a:r>
              <a:rPr lang="tr-TR" dirty="0"/>
              <a:t> kalan sınavlar </a:t>
            </a:r>
            <a:r>
              <a:rPr lang="tr-TR" b="1" dirty="0">
                <a:solidFill>
                  <a:srgbClr val="FF0000"/>
                </a:solidFill>
              </a:rPr>
              <a:t>okul genelinde ortak yazılı </a:t>
            </a:r>
            <a:r>
              <a:rPr lang="tr-TR" dirty="0"/>
              <a:t>sınav olarak yapılır.</a:t>
            </a:r>
          </a:p>
          <a:p>
            <a:pPr marL="0" indent="0" algn="just">
              <a:buNone/>
            </a:pPr>
            <a:endParaRPr lang="tr-TR" b="1" dirty="0"/>
          </a:p>
          <a:p>
            <a:pPr marL="0" indent="0" algn="just">
              <a:buNone/>
            </a:pPr>
            <a:r>
              <a:rPr lang="tr-TR" b="1" dirty="0"/>
              <a:t>ç) Okullarda sınavlar; </a:t>
            </a:r>
          </a:p>
          <a:p>
            <a:pPr marL="0" indent="0" algn="just">
              <a:buNone/>
            </a:pPr>
            <a:r>
              <a:rPr lang="tr-TR" dirty="0"/>
              <a:t>1. dönem </a:t>
            </a:r>
            <a:r>
              <a:rPr lang="tr-TR" b="1" dirty="0">
                <a:solidFill>
                  <a:srgbClr val="FF0000"/>
                </a:solidFill>
              </a:rPr>
              <a:t>1. sınavlar: Ekim ayı son haftası–Kasım </a:t>
            </a:r>
            <a:r>
              <a:rPr lang="tr-TR" dirty="0"/>
              <a:t>ayı ilk haftası, </a:t>
            </a:r>
          </a:p>
          <a:p>
            <a:pPr marL="0" indent="0" algn="just">
              <a:buNone/>
            </a:pPr>
            <a:r>
              <a:rPr lang="tr-TR" dirty="0"/>
              <a:t>1. dönem </a:t>
            </a:r>
            <a:r>
              <a:rPr lang="tr-TR" b="1" dirty="0">
                <a:solidFill>
                  <a:srgbClr val="FF0000"/>
                </a:solidFill>
              </a:rPr>
              <a:t>2. sınavlar: Aralık ayı son haftası–Ocak </a:t>
            </a:r>
            <a:r>
              <a:rPr lang="tr-TR" dirty="0"/>
              <a:t>ayı ilk haftası, </a:t>
            </a:r>
          </a:p>
          <a:p>
            <a:pPr marL="0" indent="0" algn="just">
              <a:buNone/>
            </a:pPr>
            <a:r>
              <a:rPr lang="tr-TR" dirty="0"/>
              <a:t>2. dönem </a:t>
            </a:r>
            <a:r>
              <a:rPr lang="tr-TR" b="1" dirty="0">
                <a:solidFill>
                  <a:srgbClr val="FF0000"/>
                </a:solidFill>
              </a:rPr>
              <a:t>1. sınavlar: Mart ayı son haftası–Nisan </a:t>
            </a:r>
            <a:r>
              <a:rPr lang="tr-TR" dirty="0"/>
              <a:t>ayı ilk haftası, </a:t>
            </a:r>
          </a:p>
          <a:p>
            <a:pPr marL="0" indent="0" algn="just">
              <a:buNone/>
            </a:pPr>
            <a:r>
              <a:rPr lang="tr-TR" dirty="0"/>
              <a:t>2. dönem </a:t>
            </a:r>
            <a:r>
              <a:rPr lang="tr-TR" b="1" dirty="0">
                <a:solidFill>
                  <a:srgbClr val="FF0000"/>
                </a:solidFill>
              </a:rPr>
              <a:t>2. sınavlar: Mayıs ayı son haftası–Haziran </a:t>
            </a:r>
            <a:r>
              <a:rPr lang="tr-TR" dirty="0"/>
              <a:t>ayı ilk haftası, </a:t>
            </a:r>
          </a:p>
          <a:p>
            <a:pPr marL="0" indent="0" algn="just">
              <a:buNone/>
            </a:pPr>
            <a:r>
              <a:rPr lang="tr-TR" dirty="0"/>
              <a:t>aralığında yapılır. Ancak mücbir sebeplerle sınavların belirtilen tarihlerde yapılamaması durumunda </a:t>
            </a:r>
            <a:r>
              <a:rPr lang="tr-TR" b="1" dirty="0">
                <a:solidFill>
                  <a:srgbClr val="FF0000"/>
                </a:solidFill>
              </a:rPr>
              <a:t>il millî eğitim müdürlüklerince gerekçesiyle birlikte sınav tarihleri değiştirilebilir.</a:t>
            </a:r>
          </a:p>
        </p:txBody>
      </p:sp>
    </p:spTree>
    <p:extLst>
      <p:ext uri="{BB962C8B-B14F-4D97-AF65-F5344CB8AC3E}">
        <p14:creationId xmlns:p14="http://schemas.microsoft.com/office/powerpoint/2010/main" val="325124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EF7F0129-B4AD-FE4D-DEB4-6F3B709D48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326003"/>
            <a:ext cx="10471868" cy="6289481"/>
          </a:xfrm>
        </p:spPr>
      </p:pic>
    </p:spTree>
    <p:extLst>
      <p:ext uri="{BB962C8B-B14F-4D97-AF65-F5344CB8AC3E}">
        <p14:creationId xmlns:p14="http://schemas.microsoft.com/office/powerpoint/2010/main" val="364831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80A57141-F4C3-79F1-372F-6EA4E51BBA23}"/>
              </a:ext>
            </a:extLst>
          </p:cNvPr>
          <p:cNvPicPr>
            <a:picLocks noChangeAspect="1"/>
          </p:cNvPicPr>
          <p:nvPr/>
        </p:nvPicPr>
        <p:blipFill>
          <a:blip r:embed="rId2"/>
          <a:stretch>
            <a:fillRect/>
          </a:stretch>
        </p:blipFill>
        <p:spPr>
          <a:xfrm>
            <a:off x="627529" y="358588"/>
            <a:ext cx="11250705" cy="6104965"/>
          </a:xfrm>
          <a:prstGeom prst="rect">
            <a:avLst/>
          </a:prstGeom>
        </p:spPr>
      </p:pic>
    </p:spTree>
    <p:extLst>
      <p:ext uri="{BB962C8B-B14F-4D97-AF65-F5344CB8AC3E}">
        <p14:creationId xmlns:p14="http://schemas.microsoft.com/office/powerpoint/2010/main" val="1870312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0CB79FFF-E897-EBC7-9EE6-6F58D5DD6E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8254" y="262394"/>
            <a:ext cx="10042497" cy="6313336"/>
          </a:xfrm>
        </p:spPr>
      </p:pic>
    </p:spTree>
    <p:extLst>
      <p:ext uri="{BB962C8B-B14F-4D97-AF65-F5344CB8AC3E}">
        <p14:creationId xmlns:p14="http://schemas.microsoft.com/office/powerpoint/2010/main" val="2531746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030BF8F1-C119-B64D-99CA-44E46400C6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4745" y="270344"/>
            <a:ext cx="10010692" cy="6376946"/>
          </a:xfrm>
        </p:spPr>
      </p:pic>
      <p:sp>
        <p:nvSpPr>
          <p:cNvPr id="2" name="Dikdörtgen 1"/>
          <p:cNvSpPr/>
          <p:nvPr/>
        </p:nvSpPr>
        <p:spPr>
          <a:xfrm>
            <a:off x="1184745" y="1570181"/>
            <a:ext cx="10010692" cy="22074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6428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B2C4CA1-A746-149B-FC32-14B857243686}"/>
              </a:ext>
            </a:extLst>
          </p:cNvPr>
          <p:cNvSpPr>
            <a:spLocks noGrp="1"/>
          </p:cNvSpPr>
          <p:nvPr>
            <p:ph idx="1"/>
          </p:nvPr>
        </p:nvSpPr>
        <p:spPr>
          <a:xfrm>
            <a:off x="838200" y="612250"/>
            <a:ext cx="10515600" cy="5971430"/>
          </a:xfrm>
        </p:spPr>
        <p:txBody>
          <a:bodyPr>
            <a:normAutofit lnSpcReduction="10000"/>
          </a:bodyPr>
          <a:lstStyle/>
          <a:p>
            <a:pPr marL="0" indent="0">
              <a:buNone/>
            </a:pPr>
            <a:r>
              <a:rPr lang="tr-TR" b="1" dirty="0"/>
              <a:t>f) </a:t>
            </a:r>
            <a:r>
              <a:rPr lang="tr-TR" dirty="0"/>
              <a:t>Okullarda yapılacak </a:t>
            </a:r>
            <a:r>
              <a:rPr lang="tr-TR" b="1" dirty="0">
                <a:solidFill>
                  <a:srgbClr val="FF0000"/>
                </a:solidFill>
              </a:rPr>
              <a:t>ortak yazılı sınavların soruları konu soru dağılım tablosuna göre hazırlanır. </a:t>
            </a:r>
            <a:r>
              <a:rPr lang="tr-TR" dirty="0"/>
              <a:t>Konu soru dağılım tablosu il sınıf/alan zümreleri ve Ölçme Değerlendirme Merkezi Müdürlüğü ile birlikte oluşturulur.</a:t>
            </a:r>
          </a:p>
          <a:p>
            <a:pPr marL="0" indent="0">
              <a:buNone/>
            </a:pPr>
            <a:r>
              <a:rPr lang="tr-TR" dirty="0">
                <a:hlinkClick r:id="rId2"/>
              </a:rPr>
              <a:t>https://vanodm.meb.gov.tr/www/birinci-donem-ortak-yazili-sinavlara-yonelik-konu-soru-dagilim-tablolari-yayimlandi/icerik/147</a:t>
            </a:r>
            <a:r>
              <a:rPr lang="tr-TR" dirty="0"/>
              <a:t> </a:t>
            </a:r>
          </a:p>
          <a:p>
            <a:pPr marL="0" indent="0">
              <a:buNone/>
            </a:pPr>
            <a:endParaRPr lang="tr-TR" dirty="0"/>
          </a:p>
          <a:p>
            <a:pPr marL="0" indent="0">
              <a:buNone/>
            </a:pPr>
            <a:r>
              <a:rPr lang="tr-TR" dirty="0">
                <a:solidFill>
                  <a:srgbClr val="FF0000"/>
                </a:solidFill>
              </a:rPr>
              <a:t>Ülke geneli ortak yazılı sınavların yapılacağı tarihlerde okullarda aynı sınıf düzeyinde bu sınavlar dışında başka sınav yapılamaz.</a:t>
            </a:r>
          </a:p>
          <a:p>
            <a:pPr marL="0" indent="0">
              <a:buNone/>
            </a:pPr>
            <a:r>
              <a:rPr lang="tr-TR" b="1" dirty="0"/>
              <a:t>Merkezin görev ve sorumlulukları </a:t>
            </a:r>
          </a:p>
          <a:p>
            <a:pPr marL="0" indent="0">
              <a:buNone/>
            </a:pPr>
            <a:r>
              <a:rPr lang="tr-TR" b="1" dirty="0"/>
              <a:t>MADDE 17- </a:t>
            </a:r>
          </a:p>
          <a:p>
            <a:pPr marL="514350" indent="-514350">
              <a:buAutoNum type="arabicParenBoth"/>
            </a:pPr>
            <a:r>
              <a:rPr lang="tr-TR" dirty="0"/>
              <a:t>Merkezin görev ve sorumlulukları şunlardır: </a:t>
            </a:r>
          </a:p>
          <a:p>
            <a:pPr marL="0" indent="0">
              <a:buNone/>
            </a:pPr>
            <a:r>
              <a:rPr lang="tr-TR" dirty="0"/>
              <a:t>a) Ülke ve il/ilçe genelinde yapılacak ortak yazılı sınavları koordine etmek ve sonuçlarını değerlendirmek</a:t>
            </a:r>
          </a:p>
        </p:txBody>
      </p:sp>
    </p:spTree>
    <p:extLst>
      <p:ext uri="{BB962C8B-B14F-4D97-AF65-F5344CB8AC3E}">
        <p14:creationId xmlns:p14="http://schemas.microsoft.com/office/powerpoint/2010/main" val="123313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37FE836-1BAA-D01F-B4E5-F8593E2A40EA}"/>
              </a:ext>
            </a:extLst>
          </p:cNvPr>
          <p:cNvSpPr>
            <a:spLocks noGrp="1"/>
          </p:cNvSpPr>
          <p:nvPr>
            <p:ph idx="1"/>
          </p:nvPr>
        </p:nvSpPr>
        <p:spPr>
          <a:xfrm>
            <a:off x="838200" y="461176"/>
            <a:ext cx="10515600" cy="6027088"/>
          </a:xfrm>
        </p:spPr>
        <p:txBody>
          <a:bodyPr>
            <a:normAutofit/>
          </a:bodyPr>
          <a:lstStyle/>
          <a:p>
            <a:pPr marL="0" indent="0">
              <a:buNone/>
            </a:pPr>
            <a:endParaRPr lang="tr-TR" dirty="0"/>
          </a:p>
          <a:p>
            <a:pPr marL="0" indent="0" algn="just">
              <a:buNone/>
            </a:pPr>
            <a:r>
              <a:rPr lang="tr-TR" dirty="0"/>
              <a:t>ç) Genel Müdürlükçe yürütülen ulusal/uluslararası izleme araştırması kapsamında </a:t>
            </a:r>
            <a:r>
              <a:rPr lang="tr-TR" b="1" dirty="0">
                <a:solidFill>
                  <a:srgbClr val="FF0000"/>
                </a:solidFill>
              </a:rPr>
              <a:t>soru hazırlamak, soruların dizgisini yapmak ve soru kitapçıklarının, cevap kâğıtlarının ve ilgili evrakın baskısı, sınav evrakının sevke hazırlanması, sınavın uygulanması, değerlendirilmesi, sınav sonuçlarının belirlenen usulle duyurulması</a:t>
            </a:r>
            <a:r>
              <a:rPr lang="tr-TR" b="1" dirty="0"/>
              <a:t> </a:t>
            </a:r>
            <a:r>
              <a:rPr lang="tr-TR" dirty="0"/>
              <a:t>çalışmalarını gerçekleştirmek.</a:t>
            </a:r>
          </a:p>
          <a:p>
            <a:pPr marL="0" indent="0" algn="just">
              <a:buNone/>
            </a:pPr>
            <a:endParaRPr lang="tr-TR" dirty="0"/>
          </a:p>
          <a:p>
            <a:pPr marL="0" indent="0" algn="just">
              <a:buNone/>
            </a:pPr>
            <a:r>
              <a:rPr lang="tr-TR" dirty="0"/>
              <a:t>d) </a:t>
            </a:r>
            <a:r>
              <a:rPr lang="tr-TR" b="1" dirty="0">
                <a:solidFill>
                  <a:srgbClr val="FF0000"/>
                </a:solidFill>
              </a:rPr>
              <a:t>Ölçme ve değerlendirme teknikleri alanında öğretmen ve okul yöneticilerini bilgilendirmek</a:t>
            </a:r>
            <a:r>
              <a:rPr lang="tr-TR" dirty="0"/>
              <a:t> ve Genel Müdürlük tarafından verilen </a:t>
            </a:r>
            <a:r>
              <a:rPr lang="tr-TR" b="1" dirty="0">
                <a:solidFill>
                  <a:srgbClr val="FF0000"/>
                </a:solidFill>
              </a:rPr>
              <a:t>eğitimlerin ilde yaygınlaştırılması </a:t>
            </a:r>
            <a:r>
              <a:rPr lang="tr-TR" dirty="0"/>
              <a:t>için çalışmalar yapmak.</a:t>
            </a:r>
          </a:p>
          <a:p>
            <a:pPr marL="0" indent="0" algn="just">
              <a:buNone/>
            </a:pPr>
            <a:endParaRPr lang="tr-TR" dirty="0"/>
          </a:p>
        </p:txBody>
      </p:sp>
    </p:spTree>
    <p:extLst>
      <p:ext uri="{BB962C8B-B14F-4D97-AF65-F5344CB8AC3E}">
        <p14:creationId xmlns:p14="http://schemas.microsoft.com/office/powerpoint/2010/main" val="355263084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1801</Words>
  <Application>Microsoft Office PowerPoint</Application>
  <PresentationFormat>Geniş ekran</PresentationFormat>
  <Paragraphs>140</Paragraphs>
  <Slides>29</Slides>
  <Notes>6</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29</vt:i4>
      </vt:variant>
    </vt:vector>
  </HeadingPairs>
  <TitlesOfParts>
    <vt:vector size="33"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İLÇE MİLLÎ EĞİTİM MÜDÜRLÜKLERİNİN YAPACAĞI İŞ VE İŞLEMLER</vt:lpstr>
      <vt:lpstr>OKUL MÜDÜRLÜKLERİNİN YAPACAĞI İŞ VE İŞLEMLER</vt:lpstr>
      <vt:lpstr>PowerPoint Sunusu</vt:lpstr>
      <vt:lpstr>GÖREVLİ ÖĞRETMENLERİN YAPACAĞI İŞ VE İŞLEMLER</vt:lpstr>
      <vt:lpstr>PowerPoint Sunusu</vt:lpstr>
      <vt:lpstr>BİREYSELLEŞTİRİLMİŞ EĞİTİM PROGRAMI (BEP) KAPSAMINDAKİ ÖĞRENCİLER İÇİN YAPILACAK İŞ VE İŞLEMLER</vt:lpstr>
      <vt:lpstr>ORTAK YAZILI SINAVLARIN GEÇERSİZ SAYILACAĞI DURUMLAR</vt:lpstr>
      <vt:lpstr>ORTAK YAZILI SINAVLARA İTİRAZ</vt:lpstr>
      <vt:lpstr>ORTAK YAZILI SINAVLARDA KARŞILAŞILAN SORUNLAR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CΛПΣΓ CΛПΣΓ</dc:creator>
  <cp:lastModifiedBy>ronaldinho424</cp:lastModifiedBy>
  <cp:revision>31</cp:revision>
  <dcterms:created xsi:type="dcterms:W3CDTF">2024-09-30T08:34:04Z</dcterms:created>
  <dcterms:modified xsi:type="dcterms:W3CDTF">2024-10-08T17:25:02Z</dcterms:modified>
</cp:coreProperties>
</file>